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50"/>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Lst>
  <p:sldSz cx="9144000" cy="5143500" type="screen16x9"/>
  <p:notesSz cx="6858000" cy="9144000"/>
  <p:embeddedFontLst>
    <p:embeddedFont>
      <p:font typeface="Calibri" panose="020F0502020204030204" pitchFamily="34" charset="0"/>
      <p:regular r:id="rId51"/>
      <p:bold r:id="rId52"/>
      <p:italic r:id="rId53"/>
      <p:boldItalic r:id="rId54"/>
    </p:embeddedFont>
    <p:embeddedFont>
      <p:font typeface="Open Sans" panose="020B0606030504020204" pitchFamily="34" charset="0"/>
      <p:regular r:id="rId55"/>
      <p:bold r:id="rId56"/>
      <p:italic r:id="rId57"/>
      <p:boldItalic r:id="rId58"/>
    </p:embeddedFont>
    <p:embeddedFont>
      <p:font typeface="Proxima Nova" panose="020B0604020202020204"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77485A2-302F-4BB0-88E2-A1F1208A152E}" v="6" dt="2021-06-10T15:57:57.037"/>
    <p1510:client id="{9C1BC507-F2AA-4886-9957-020773C788BB}" v="4" dt="2021-06-09T07:41:45.6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font" Target="fonts/font5.fntdata"/><Relationship Id="rId63" Type="http://schemas.openxmlformats.org/officeDocument/2006/relationships/presProps" Target="presProps.xml"/><Relationship Id="rId68"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font" Target="fonts/font3.fntdata"/><Relationship Id="rId58" Type="http://schemas.openxmlformats.org/officeDocument/2006/relationships/font" Target="fonts/font8.fntdata"/><Relationship Id="rId66"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font" Target="fonts/font11.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6.fntdata"/><Relationship Id="rId64"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font" Target="fonts/font1.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9.fntdata"/><Relationship Id="rId67"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font" Target="fonts/font4.fntdata"/><Relationship Id="rId62" Type="http://schemas.openxmlformats.org/officeDocument/2006/relationships/font" Target="fonts/font12.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7.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font" Target="fonts/font2.fntdata"/><Relationship Id="rId60" Type="http://schemas.openxmlformats.org/officeDocument/2006/relationships/font" Target="fonts/font10.fntdata"/><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onoma2001" userId="S::pronoma2001_gmail.com#ext#@iiitdacin.onmicrosoft.com::6447f7ac-79be-4ce9-905d-d396c8cb49ae" providerId="AD" clId="Web-{9C1BC507-F2AA-4886-9957-020773C788BB}"/>
    <pc:docChg chg="modSld">
      <pc:chgData name="pronoma2001" userId="S::pronoma2001_gmail.com#ext#@iiitdacin.onmicrosoft.com::6447f7ac-79be-4ce9-905d-d396c8cb49ae" providerId="AD" clId="Web-{9C1BC507-F2AA-4886-9957-020773C788BB}" dt="2021-06-09T07:41:43.331" v="0" actId="20577"/>
      <pc:docMkLst>
        <pc:docMk/>
      </pc:docMkLst>
      <pc:sldChg chg="modSp">
        <pc:chgData name="pronoma2001" userId="S::pronoma2001_gmail.com#ext#@iiitdacin.onmicrosoft.com::6447f7ac-79be-4ce9-905d-d396c8cb49ae" providerId="AD" clId="Web-{9C1BC507-F2AA-4886-9957-020773C788BB}" dt="2021-06-09T07:41:43.331" v="0" actId="20577"/>
        <pc:sldMkLst>
          <pc:docMk/>
          <pc:sldMk cId="0" sldId="267"/>
        </pc:sldMkLst>
        <pc:spChg chg="mod">
          <ac:chgData name="pronoma2001" userId="S::pronoma2001_gmail.com#ext#@iiitdacin.onmicrosoft.com::6447f7ac-79be-4ce9-905d-d396c8cb49ae" providerId="AD" clId="Web-{9C1BC507-F2AA-4886-9957-020773C788BB}" dt="2021-06-09T07:41:43.331" v="0" actId="20577"/>
          <ac:spMkLst>
            <pc:docMk/>
            <pc:sldMk cId="0" sldId="267"/>
            <ac:spMk id="128" creationId="{00000000-0000-0000-0000-000000000000}"/>
          </ac:spMkLst>
        </pc:spChg>
      </pc:sldChg>
    </pc:docChg>
  </pc:docChgLst>
  <pc:docChgLst>
    <pc:chgData name="pronoma2001" userId="S::pronoma2001_gmail.com#ext#@iiitdacin.onmicrosoft.com::6447f7ac-79be-4ce9-905d-d396c8cb49ae" providerId="AD" clId="Web-{877485A2-302F-4BB0-88E2-A1F1208A152E}"/>
    <pc:docChg chg="modSld">
      <pc:chgData name="pronoma2001" userId="S::pronoma2001_gmail.com#ext#@iiitdacin.onmicrosoft.com::6447f7ac-79be-4ce9-905d-d396c8cb49ae" providerId="AD" clId="Web-{877485A2-302F-4BB0-88E2-A1F1208A152E}" dt="2021-06-10T15:57:57.006" v="2" actId="20577"/>
      <pc:docMkLst>
        <pc:docMk/>
      </pc:docMkLst>
      <pc:sldChg chg="modSp">
        <pc:chgData name="pronoma2001" userId="S::pronoma2001_gmail.com#ext#@iiitdacin.onmicrosoft.com::6447f7ac-79be-4ce9-905d-d396c8cb49ae" providerId="AD" clId="Web-{877485A2-302F-4BB0-88E2-A1F1208A152E}" dt="2021-06-10T15:57:57.006" v="2" actId="20577"/>
        <pc:sldMkLst>
          <pc:docMk/>
          <pc:sldMk cId="0" sldId="296"/>
        </pc:sldMkLst>
        <pc:spChg chg="mod">
          <ac:chgData name="pronoma2001" userId="S::pronoma2001_gmail.com#ext#@iiitdacin.onmicrosoft.com::6447f7ac-79be-4ce9-905d-d396c8cb49ae" providerId="AD" clId="Web-{877485A2-302F-4BB0-88E2-A1F1208A152E}" dt="2021-06-10T15:57:57.006" v="2" actId="20577"/>
          <ac:spMkLst>
            <pc:docMk/>
            <pc:sldMk cId="0" sldId="296"/>
            <ac:spMk id="315"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75fc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75fc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dee26c5569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dee26c5569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dee26c5569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dee26c5569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dee26c5569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dee26c5569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ee26c5569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ee26c5569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dee26c556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dee26c556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dee26c5569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dee26c5569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dee26c5569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dee26c5569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dee26c5569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dee26c5569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dee26c556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dee26c556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de80310bee_0_10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de80310bee_0_1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def07d3e6a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def07d3e6a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de80310bee_0_10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de80310bee_0_1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de80310bee_0_1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de80310bee_0_1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de6d598f6e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de6d598f6e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de6d598f6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de6d598f6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de6d598f6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de6d598f6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de6d598f6e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de6d598f6e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deccbe32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deccbe32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deccbe320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deccbe320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deccbe320e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deccbe320e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deccbe320e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deccbe320e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de80310bee_0_10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de80310bee_0_10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deccbe320e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deccbe320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deccbe320e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deccbe320e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deccbe320e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deccbe320e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deccbe320e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deccbe320e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deccbe320e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deccbe320e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deccbe320e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deccbe320e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def07d3e6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def07d3e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def07d3e6a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def07d3e6a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def07d3e6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def07d3e6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def07d3e6a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def07d3e6a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de80310bee_0_1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de80310bee_0_1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def07d3e6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def07d3e6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def07d3e6a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def07d3e6a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de80310bee_0_1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de80310bee_0_1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de6d598f6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de6d598f6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deccbe320e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deccbe320e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def07d3e6a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def07d3e6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de80310bee_0_1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de80310bee_0_1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dee26c554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dee26c554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de80310bee_0_1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de80310bee_0_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dee26c5569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dee26c5569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dee26c5569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dee26c5569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1"/>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6" name="Google Shape;16;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7" name="Google Shape;17;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2" name="Google Shape;22;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5" name="Google Shape;25;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3" name="Google Shape;33;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7" name="Google Shape;37;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40;p9"/>
          <p:cNvCxnSpPr/>
          <p:nvPr/>
        </p:nvCxnSpPr>
        <p:spPr>
          <a:xfrm>
            <a:off x="5029675" y="4495500"/>
            <a:ext cx="468300" cy="0"/>
          </a:xfrm>
          <a:prstGeom prst="straightConnector1">
            <a:avLst/>
          </a:prstGeom>
          <a:noFill/>
          <a:ln w="19050" cap="flat" cmpd="sng">
            <a:solidFill>
              <a:schemeClr val="lt2"/>
            </a:solidFill>
            <a:prstDash val="solid"/>
            <a:round/>
            <a:headEnd type="none" w="sm" len="sm"/>
            <a:tailEnd type="none" w="sm" len="sm"/>
          </a:ln>
        </p:spPr>
      </p:cxnSp>
      <p:sp>
        <p:nvSpPr>
          <p:cNvPr id="41" name="Google Shape;41;p9"/>
          <p:cNvSpPr txBox="1">
            <a:spLocks noGrp="1"/>
          </p:cNvSpPr>
          <p:nvPr>
            <p:ph type="title"/>
          </p:nvPr>
        </p:nvSpPr>
        <p:spPr>
          <a:xfrm>
            <a:off x="265500" y="1205825"/>
            <a:ext cx="4045200" cy="15096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hyperlink" Target="https://pypi.org/project/pystackreg/" TargetMode="External"/><Relationship Id="rId2" Type="http://schemas.openxmlformats.org/officeDocument/2006/relationships/notesSlide" Target="../notesSlides/notesSlide42.xml"/><Relationship Id="rId1" Type="http://schemas.openxmlformats.org/officeDocument/2006/relationships/slideLayout" Target="../slideLayouts/slideLayout3.xml"/><Relationship Id="rId6" Type="http://schemas.openxmlformats.org/officeDocument/2006/relationships/hyperlink" Target="http://pyimreg.github.io/" TargetMode="External"/><Relationship Id="rId5" Type="http://schemas.openxmlformats.org/officeDocument/2006/relationships/hyperlink" Target="https://pypi.org/project/itk-registration/" TargetMode="External"/><Relationship Id="rId4" Type="http://schemas.openxmlformats.org/officeDocument/2006/relationships/hyperlink" Target="https://github.com/Ilovemirrors/python_for_microscopists"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www.wiley.com/WileyCDA/WileyTitle/productCd-0471649546.html" TargetMode="External"/><Relationship Id="rId2" Type="http://schemas.openxmlformats.org/officeDocument/2006/relationships/notesSlide" Target="../notesSlides/notesSlide43.xml"/><Relationship Id="rId1" Type="http://schemas.openxmlformats.org/officeDocument/2006/relationships/slideLayout" Target="../slideLayouts/slideLayout3.xml"/><Relationship Id="rId4" Type="http://schemas.openxmlformats.org/officeDocument/2006/relationships/hyperlink" Target="https://www.youtube.com/watch?v=3CGC-5vwraM"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hyperlink" Target="http://www.cma.mgh.harvard.edu/ibsr/" TargetMode="External"/><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r>
              <a:rPr lang="en"/>
              <a:t>Deformable Image registration</a:t>
            </a:r>
            <a:endParaRPr/>
          </a:p>
        </p:txBody>
      </p:sp>
      <p:sp>
        <p:nvSpPr>
          <p:cNvPr id="60" name="Google Shape;60;p13"/>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By Pronoma Banerjee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Steps involved in feature based image registration</a:t>
            </a:r>
            <a:endParaRPr b="1" baseline="30000"/>
          </a:p>
          <a:p>
            <a:pPr marL="0" lvl="0" indent="0" algn="l" rtl="0">
              <a:spcBef>
                <a:spcPts val="0"/>
              </a:spcBef>
              <a:spcAft>
                <a:spcPts val="0"/>
              </a:spcAft>
              <a:buNone/>
            </a:pPr>
            <a:endParaRPr/>
          </a:p>
        </p:txBody>
      </p:sp>
      <p:sp>
        <p:nvSpPr>
          <p:cNvPr id="116" name="Google Shape;116;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Clr>
                <a:schemeClr val="dk1"/>
              </a:buClr>
              <a:buSzPts val="1800"/>
              <a:buAutoNum type="arabicPeriod" startAt="3"/>
            </a:pPr>
            <a:r>
              <a:rPr lang="en" b="1">
                <a:solidFill>
                  <a:schemeClr val="dk1"/>
                </a:solidFill>
              </a:rPr>
              <a:t>Transform model assessment</a:t>
            </a:r>
            <a:r>
              <a:rPr lang="en">
                <a:solidFill>
                  <a:schemeClr val="dk1"/>
                </a:solidFill>
              </a:rPr>
              <a:t> (main objective</a:t>
            </a:r>
            <a:r>
              <a:rPr lang="en" baseline="30000">
                <a:solidFill>
                  <a:schemeClr val="dk1"/>
                </a:solidFill>
              </a:rPr>
              <a:t>3</a:t>
            </a:r>
            <a:r>
              <a:rPr lang="en">
                <a:solidFill>
                  <a:schemeClr val="dk1"/>
                </a:solidFill>
              </a:rPr>
              <a:t>): For alignment of the sensed image with the reference image the parameters of the mapping functions are to be estimated. These parameters are computed with the established feature correspondence obtained from the previous step. The selectivity of a mapping function depends on a priori knowledge regarding the acquisition process and expected image deformations. In absence of any a priori information the flexibility of the model must be ensured to tackle image deformations.</a:t>
            </a:r>
            <a:endParaRPr>
              <a:solidFill>
                <a:schemeClr val="dk1"/>
              </a:solidFill>
            </a:endParaRPr>
          </a:p>
          <a:p>
            <a:pPr marL="457200" lvl="0" indent="-342900" algn="just" rtl="0">
              <a:spcBef>
                <a:spcPts val="0"/>
              </a:spcBef>
              <a:spcAft>
                <a:spcPts val="0"/>
              </a:spcAft>
              <a:buClr>
                <a:schemeClr val="dk1"/>
              </a:buClr>
              <a:buSzPts val="1800"/>
              <a:buAutoNum type="arabicPeriod" startAt="3"/>
            </a:pPr>
            <a:r>
              <a:rPr lang="en" b="1">
                <a:solidFill>
                  <a:schemeClr val="dk1"/>
                </a:solidFill>
              </a:rPr>
              <a:t>Image transformation</a:t>
            </a:r>
            <a:r>
              <a:rPr lang="en">
                <a:solidFill>
                  <a:schemeClr val="dk1"/>
                </a:solidFill>
              </a:rPr>
              <a:t>: The sensed image is transformed for alignment employing the mapping functions.</a:t>
            </a:r>
            <a:r>
              <a:rPr lang="en" baseline="30000">
                <a:solidFill>
                  <a:schemeClr val="dk1"/>
                </a:solidFill>
              </a:rPr>
              <a:t>15</a:t>
            </a:r>
            <a:endParaRPr baseline="300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Steps involved in feature based image registration</a:t>
            </a:r>
            <a:endParaRPr b="1" baseline="30000"/>
          </a:p>
          <a:p>
            <a:pPr marL="0" lvl="0" indent="0" algn="l" rtl="0">
              <a:spcBef>
                <a:spcPts val="0"/>
              </a:spcBef>
              <a:spcAft>
                <a:spcPts val="0"/>
              </a:spcAft>
              <a:buNone/>
            </a:pPr>
            <a:endParaRPr/>
          </a:p>
        </p:txBody>
      </p:sp>
      <p:sp>
        <p:nvSpPr>
          <p:cNvPr id="122" name="Google Shape;122;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23" name="Google Shape;123;p23"/>
          <p:cNvPicPr preferRelativeResize="0"/>
          <p:nvPr/>
        </p:nvPicPr>
        <p:blipFill>
          <a:blip r:embed="rId3">
            <a:alphaModFix/>
          </a:blip>
          <a:stretch>
            <a:fillRect/>
          </a:stretch>
        </p:blipFill>
        <p:spPr>
          <a:xfrm>
            <a:off x="243350" y="940200"/>
            <a:ext cx="8520601" cy="41037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t>Criteria to choose an image registration technique</a:t>
            </a:r>
            <a:endParaRPr b="1" dirty="0"/>
          </a:p>
        </p:txBody>
      </p:sp>
      <p:sp>
        <p:nvSpPr>
          <p:cNvPr id="129" name="Google Shape;129;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AutoNum type="arabicPeriod"/>
            </a:pPr>
            <a:r>
              <a:rPr lang="en">
                <a:solidFill>
                  <a:schemeClr val="dk1"/>
                </a:solidFill>
              </a:rPr>
              <a:t>Dimensionalities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Domain of transformation</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Type of transformation</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Registration Quality</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Parameters of Registration</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Subject of Registration</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Object of Registration</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Nature of Registration basis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Interaction</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Modalities involved</a:t>
            </a:r>
            <a:endParaRPr>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Methods of image registration</a:t>
            </a:r>
            <a:endParaRPr b="1"/>
          </a:p>
        </p:txBody>
      </p:sp>
      <p:sp>
        <p:nvSpPr>
          <p:cNvPr id="135" name="Google Shape;135;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AutoNum type="arabicPeriod"/>
            </a:pPr>
            <a:r>
              <a:rPr lang="en">
                <a:solidFill>
                  <a:schemeClr val="dk1"/>
                </a:solidFill>
              </a:rPr>
              <a:t>Extrinsic methods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Surface methods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Moments and Principle Axes Methods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Correlation Based Methods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Mutual Information Based Methods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Wavelet Based Methods</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Soft Computing Based Methods</a:t>
            </a:r>
            <a:endParaRPr>
              <a:solidFill>
                <a:schemeClr val="dk1"/>
              </a:solidFill>
            </a:endParaRPr>
          </a:p>
          <a:p>
            <a:pPr marL="914400" lvl="0" indent="-342900" algn="l" rtl="0">
              <a:spcBef>
                <a:spcPts val="0"/>
              </a:spcBef>
              <a:spcAft>
                <a:spcPts val="0"/>
              </a:spcAft>
              <a:buClr>
                <a:schemeClr val="dk1"/>
              </a:buClr>
              <a:buSzPts val="1800"/>
              <a:buChar char="-"/>
            </a:pPr>
            <a:r>
              <a:rPr lang="en">
                <a:solidFill>
                  <a:schemeClr val="dk1"/>
                </a:solidFill>
              </a:rPr>
              <a:t>Artificial Neural Networks</a:t>
            </a:r>
            <a:endParaRPr>
              <a:solidFill>
                <a:schemeClr val="dk1"/>
              </a:solidFill>
            </a:endParaRPr>
          </a:p>
          <a:p>
            <a:pPr marL="914400" lvl="0" indent="-342900" algn="l" rtl="0">
              <a:spcBef>
                <a:spcPts val="0"/>
              </a:spcBef>
              <a:spcAft>
                <a:spcPts val="0"/>
              </a:spcAft>
              <a:buClr>
                <a:schemeClr val="dk1"/>
              </a:buClr>
              <a:buSzPts val="1800"/>
              <a:buChar char="-"/>
            </a:pPr>
            <a:r>
              <a:rPr lang="en">
                <a:solidFill>
                  <a:schemeClr val="dk1"/>
                </a:solidFill>
              </a:rPr>
              <a:t>Fuzzy Sets</a:t>
            </a:r>
            <a:endParaRPr>
              <a:solidFill>
                <a:schemeClr val="dk1"/>
              </a:solidFill>
            </a:endParaRPr>
          </a:p>
          <a:p>
            <a:pPr marL="914400" lvl="0" indent="-342900" algn="l" rtl="0">
              <a:spcBef>
                <a:spcPts val="0"/>
              </a:spcBef>
              <a:spcAft>
                <a:spcPts val="0"/>
              </a:spcAft>
              <a:buClr>
                <a:schemeClr val="dk1"/>
              </a:buClr>
              <a:buSzPts val="1800"/>
              <a:buChar char="-"/>
            </a:pPr>
            <a:r>
              <a:rPr lang="en">
                <a:solidFill>
                  <a:schemeClr val="dk1"/>
                </a:solidFill>
              </a:rPr>
              <a:t>Optimization Heuristics</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Performance analysis</a:t>
            </a:r>
            <a:endParaRPr b="1"/>
          </a:p>
        </p:txBody>
      </p:sp>
      <p:sp>
        <p:nvSpPr>
          <p:cNvPr id="141" name="Google Shape;141;p26"/>
          <p:cNvSpPr txBox="1">
            <a:spLocks noGrp="1"/>
          </p:cNvSpPr>
          <p:nvPr>
            <p:ph type="body" idx="1"/>
          </p:nvPr>
        </p:nvSpPr>
        <p:spPr>
          <a:xfrm>
            <a:off x="311700" y="1583850"/>
            <a:ext cx="8520600" cy="34164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a:solidFill>
                  <a:schemeClr val="dk1"/>
                </a:solidFill>
              </a:rPr>
              <a:t>It is required to estimate how accurate the registration actually is. Also to qualitatively analyze the performance of the algorithms some metrics are used. They also serve as the basis for improvement in the registration in each iteration. Correlation based metrics like Correlation Coefficient is applicable to mono-modal registration and Mutual Information is utilized for multi-modal image registration purposes. </a:t>
            </a:r>
            <a:r>
              <a:rPr lang="en" baseline="30000">
                <a:solidFill>
                  <a:schemeClr val="dk1"/>
                </a:solidFill>
              </a:rPr>
              <a:t>15</a:t>
            </a:r>
            <a:endParaRPr baseline="300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400" b="1"/>
              <a:t>Correlation Coefficient (CC)</a:t>
            </a:r>
            <a:r>
              <a:rPr lang="en" sz="2400" b="1" baseline="30000"/>
              <a:t>15</a:t>
            </a:r>
            <a:endParaRPr sz="2400" b="1" baseline="30000"/>
          </a:p>
          <a:p>
            <a:pPr marL="0" lvl="0" indent="0" algn="l" rtl="0">
              <a:spcBef>
                <a:spcPts val="1200"/>
              </a:spcBef>
              <a:spcAft>
                <a:spcPts val="0"/>
              </a:spcAft>
              <a:buNone/>
            </a:pPr>
            <a:endParaRPr/>
          </a:p>
        </p:txBody>
      </p:sp>
      <p:sp>
        <p:nvSpPr>
          <p:cNvPr id="147" name="Google Shape;147;p27"/>
          <p:cNvSpPr txBox="1">
            <a:spLocks noGrp="1"/>
          </p:cNvSpPr>
          <p:nvPr>
            <p:ph type="body" idx="1"/>
          </p:nvPr>
        </p:nvSpPr>
        <p:spPr>
          <a:xfrm>
            <a:off x="311700" y="1152475"/>
            <a:ext cx="8520600" cy="38694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chemeClr val="dk1"/>
                </a:solidFill>
              </a:rPr>
              <a:t>CC is essentially a similarity measure which gives an idea of how well the reference and transformed images are identical. If two images are perfectly identical, CC gives a value equal to 1, whereas, if the two images are completely uncorrelated CC value is equal to 0 and CC value equal to -1 indicates that the images are completely anti-correlated, which means one image is the negative of the other. It gives satisfactory results with mono-modal registration. It is represented as:</a:t>
            </a:r>
            <a:endParaRPr>
              <a:solidFill>
                <a:schemeClr val="dk1"/>
              </a:solidFill>
            </a:endParaRPr>
          </a:p>
          <a:p>
            <a:pPr marL="0" lvl="0" indent="0" algn="just" rtl="0">
              <a:spcBef>
                <a:spcPts val="1200"/>
              </a:spcBef>
              <a:spcAft>
                <a:spcPts val="0"/>
              </a:spcAft>
              <a:buNone/>
            </a:pPr>
            <a:endParaRPr>
              <a:solidFill>
                <a:schemeClr val="dk1"/>
              </a:solidFill>
            </a:endParaRPr>
          </a:p>
          <a:p>
            <a:pPr marL="0" lvl="0" indent="0" algn="just" rtl="0">
              <a:spcBef>
                <a:spcPts val="1200"/>
              </a:spcBef>
              <a:spcAft>
                <a:spcPts val="0"/>
              </a:spcAft>
              <a:buNone/>
            </a:pPr>
            <a:endParaRPr>
              <a:solidFill>
                <a:schemeClr val="dk1"/>
              </a:solidFill>
            </a:endParaRPr>
          </a:p>
          <a:p>
            <a:pPr marL="0" lvl="0" indent="0" algn="just" rtl="0">
              <a:spcBef>
                <a:spcPts val="1200"/>
              </a:spcBef>
              <a:spcAft>
                <a:spcPts val="1200"/>
              </a:spcAft>
              <a:buNone/>
            </a:pPr>
            <a:r>
              <a:rPr lang="en">
                <a:solidFill>
                  <a:schemeClr val="dk1"/>
                </a:solidFill>
              </a:rPr>
              <a:t>where x</a:t>
            </a:r>
            <a:r>
              <a:rPr lang="en" baseline="-25000">
                <a:solidFill>
                  <a:schemeClr val="dk1"/>
                </a:solidFill>
              </a:rPr>
              <a:t>i</a:t>
            </a:r>
            <a:r>
              <a:rPr lang="en">
                <a:solidFill>
                  <a:schemeClr val="dk1"/>
                </a:solidFill>
              </a:rPr>
              <a:t> , y</a:t>
            </a:r>
            <a:r>
              <a:rPr lang="en" baseline="-25000">
                <a:solidFill>
                  <a:schemeClr val="dk1"/>
                </a:solidFill>
              </a:rPr>
              <a:t>i</a:t>
            </a:r>
            <a:r>
              <a:rPr lang="en">
                <a:solidFill>
                  <a:schemeClr val="dk1"/>
                </a:solidFill>
              </a:rPr>
              <a:t> = intensity of ith pixel in the reference and sensed image respectively, and x</a:t>
            </a:r>
            <a:r>
              <a:rPr lang="en" baseline="-25000">
                <a:solidFill>
                  <a:schemeClr val="dk1"/>
                </a:solidFill>
              </a:rPr>
              <a:t>m</a:t>
            </a:r>
            <a:r>
              <a:rPr lang="en">
                <a:solidFill>
                  <a:schemeClr val="dk1"/>
                </a:solidFill>
              </a:rPr>
              <a:t> , y</a:t>
            </a:r>
            <a:r>
              <a:rPr lang="en" baseline="-25000">
                <a:solidFill>
                  <a:schemeClr val="dk1"/>
                </a:solidFill>
              </a:rPr>
              <a:t>m</a:t>
            </a:r>
            <a:r>
              <a:rPr lang="en">
                <a:solidFill>
                  <a:schemeClr val="dk1"/>
                </a:solidFill>
              </a:rPr>
              <a:t> = mean intensity of reference and sensed image respectively.</a:t>
            </a:r>
            <a:endParaRPr>
              <a:solidFill>
                <a:schemeClr val="dk1"/>
              </a:solidFill>
            </a:endParaRPr>
          </a:p>
        </p:txBody>
      </p:sp>
      <p:pic>
        <p:nvPicPr>
          <p:cNvPr id="148" name="Google Shape;148;p27"/>
          <p:cNvPicPr preferRelativeResize="0"/>
          <p:nvPr/>
        </p:nvPicPr>
        <p:blipFill>
          <a:blip r:embed="rId3">
            <a:alphaModFix/>
          </a:blip>
          <a:stretch>
            <a:fillRect/>
          </a:stretch>
        </p:blipFill>
        <p:spPr>
          <a:xfrm>
            <a:off x="1382650" y="3301200"/>
            <a:ext cx="6038725" cy="835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Correlation based methods</a:t>
            </a:r>
            <a:r>
              <a:rPr lang="en" b="1" baseline="30000"/>
              <a:t>15</a:t>
            </a:r>
            <a:endParaRPr b="1" baseline="30000"/>
          </a:p>
        </p:txBody>
      </p:sp>
      <p:sp>
        <p:nvSpPr>
          <p:cNvPr id="154" name="Google Shape;154;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a:solidFill>
                  <a:schemeClr val="dk1"/>
                </a:solidFill>
              </a:rPr>
              <a:t>This method is essentially useful for registration of mono-modal images and for comparison of several images of the similar object. It has immense usage in the field of medical sciences for analyzing and treatment of disease. Extracted features from the images are also used to obtain the cross-correlation coefficients for image registration. Cross-correlation and Phase-correlation techniques based on Fourier domain are also used for image registration. Normalized mutual information between the images have been used for image registration purposes adopting an Entropy Correlation Coefficient (ECC)</a:t>
            </a:r>
            <a:r>
              <a:rPr lang="en" baseline="30000">
                <a:solidFill>
                  <a:schemeClr val="dk1"/>
                </a:solidFill>
              </a:rPr>
              <a:t>16</a:t>
            </a:r>
            <a:r>
              <a:rPr lang="en">
                <a:solidFill>
                  <a:schemeClr val="dk1"/>
                </a:solidFill>
              </a:rPr>
              <a:t>. Fourier-based techniques accompanied by search algorithms have been exploited to evaluate the transformation between two input images.</a:t>
            </a:r>
            <a:endParaRPr baseline="300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Mutual Information (MI)</a:t>
            </a:r>
            <a:r>
              <a:rPr lang="en" b="1" baseline="30000"/>
              <a:t>15</a:t>
            </a:r>
            <a:endParaRPr b="1" baseline="30000"/>
          </a:p>
        </p:txBody>
      </p:sp>
      <p:sp>
        <p:nvSpPr>
          <p:cNvPr id="160" name="Google Shape;160;p29"/>
          <p:cNvSpPr txBox="1">
            <a:spLocks noGrp="1"/>
          </p:cNvSpPr>
          <p:nvPr>
            <p:ph type="body" idx="1"/>
          </p:nvPr>
        </p:nvSpPr>
        <p:spPr>
          <a:xfrm>
            <a:off x="311700" y="1017725"/>
            <a:ext cx="8520600" cy="38583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chemeClr val="dk1"/>
                </a:solidFill>
              </a:rPr>
              <a:t>MI is yet another measure determining the degree of similarity measured between the image intensities of corresponding voxels in both images. MI is maximized when both the images are accurately aligned. The values of MI are non-negative and symmetric. The range of MI values starts from zero and can vary up to a high value. High MI value depicts large reduction in uncertainty whereas zero MI value is clear indication that the two variables are independent. It is represented as:</a:t>
            </a:r>
            <a:endParaRPr>
              <a:solidFill>
                <a:schemeClr val="dk1"/>
              </a:solidFill>
            </a:endParaRPr>
          </a:p>
          <a:p>
            <a:pPr marL="0" lvl="0" indent="0" algn="just" rtl="0">
              <a:spcBef>
                <a:spcPts val="1200"/>
              </a:spcBef>
              <a:spcAft>
                <a:spcPts val="0"/>
              </a:spcAft>
              <a:buNone/>
            </a:pPr>
            <a:endParaRPr>
              <a:solidFill>
                <a:schemeClr val="dk1"/>
              </a:solidFill>
            </a:endParaRPr>
          </a:p>
          <a:p>
            <a:pPr marL="0" lvl="0" indent="0" algn="just" rtl="0">
              <a:spcBef>
                <a:spcPts val="1200"/>
              </a:spcBef>
              <a:spcAft>
                <a:spcPts val="0"/>
              </a:spcAft>
              <a:buNone/>
            </a:pPr>
            <a:endParaRPr>
              <a:solidFill>
                <a:schemeClr val="dk1"/>
              </a:solidFill>
            </a:endParaRPr>
          </a:p>
          <a:p>
            <a:pPr marL="0" lvl="0" indent="0" algn="just" rtl="0">
              <a:spcBef>
                <a:spcPts val="1200"/>
              </a:spcBef>
              <a:spcAft>
                <a:spcPts val="1200"/>
              </a:spcAft>
              <a:buNone/>
            </a:pPr>
            <a:r>
              <a:rPr lang="en">
                <a:solidFill>
                  <a:schemeClr val="dk1"/>
                </a:solidFill>
              </a:rPr>
              <a:t>where p(x, y) = joint distribution function and p</a:t>
            </a:r>
            <a:r>
              <a:rPr lang="en" baseline="-25000">
                <a:solidFill>
                  <a:schemeClr val="dk1"/>
                </a:solidFill>
              </a:rPr>
              <a:t>1</a:t>
            </a:r>
            <a:r>
              <a:rPr lang="en">
                <a:solidFill>
                  <a:schemeClr val="dk1"/>
                </a:solidFill>
              </a:rPr>
              <a:t>(x) , p</a:t>
            </a:r>
            <a:r>
              <a:rPr lang="en" baseline="-25000">
                <a:solidFill>
                  <a:schemeClr val="dk1"/>
                </a:solidFill>
              </a:rPr>
              <a:t>2</a:t>
            </a:r>
            <a:r>
              <a:rPr lang="en">
                <a:solidFill>
                  <a:schemeClr val="dk1"/>
                </a:solidFill>
              </a:rPr>
              <a:t>(y) = marginal distribution functions.</a:t>
            </a:r>
            <a:endParaRPr>
              <a:solidFill>
                <a:schemeClr val="dk1"/>
              </a:solidFill>
            </a:endParaRPr>
          </a:p>
        </p:txBody>
      </p:sp>
      <p:pic>
        <p:nvPicPr>
          <p:cNvPr id="161" name="Google Shape;161;p29"/>
          <p:cNvPicPr preferRelativeResize="0"/>
          <p:nvPr/>
        </p:nvPicPr>
        <p:blipFill>
          <a:blip r:embed="rId3">
            <a:alphaModFix/>
          </a:blip>
          <a:stretch>
            <a:fillRect/>
          </a:stretch>
        </p:blipFill>
        <p:spPr>
          <a:xfrm>
            <a:off x="1691675" y="3357075"/>
            <a:ext cx="5280399" cy="6581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400" b="1"/>
              <a:t>Mutual Information Based Methods</a:t>
            </a:r>
            <a:r>
              <a:rPr lang="en" sz="2400" b="1" baseline="30000"/>
              <a:t>15</a:t>
            </a:r>
            <a:endParaRPr sz="2400" b="1" baseline="30000"/>
          </a:p>
          <a:p>
            <a:pPr marL="0" lvl="0" indent="0" algn="l" rtl="0">
              <a:spcBef>
                <a:spcPts val="1200"/>
              </a:spcBef>
              <a:spcAft>
                <a:spcPts val="0"/>
              </a:spcAft>
              <a:buNone/>
            </a:pPr>
            <a:endParaRPr/>
          </a:p>
        </p:txBody>
      </p:sp>
      <p:sp>
        <p:nvSpPr>
          <p:cNvPr id="167" name="Google Shape;167;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1200"/>
              </a:spcAft>
              <a:buNone/>
            </a:pPr>
            <a:r>
              <a:rPr lang="en">
                <a:solidFill>
                  <a:schemeClr val="dk1"/>
                </a:solidFill>
              </a:rPr>
              <a:t>In mutual information-based registration methods the joint probability of the intensities of comparable voxels in the images under consideration are estimated. Mutual information based measures are utilized to aid Voxel-based Registration. Mutual information can be fruitfully utilized for establishing the correspondence between the features of the reference and the sensed images as mentioned in the step of feature-matching. Correlation methods have proved inefficient for multi-modal registration. But, the mutual information based methods do not suffer from such a problem, rather they are found to perform effectively in multi-modal registration tasks. Gradient descent optimization methods have been employed to maximize mutual information. Recently various optimization methods and multi-resolution strategies have been adopted for mutual information maximization.</a:t>
            </a:r>
            <a:endParaRPr>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Rigid versus non-rigid image registration</a:t>
            </a:r>
            <a:endParaRPr b="1"/>
          </a:p>
        </p:txBody>
      </p:sp>
      <p:sp>
        <p:nvSpPr>
          <p:cNvPr id="173" name="Google Shape;173;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b="1" u="sng">
                <a:solidFill>
                  <a:schemeClr val="dk1"/>
                </a:solidFill>
              </a:rPr>
              <a:t>Rigid</a:t>
            </a:r>
            <a:endParaRPr u="sng">
              <a:solidFill>
                <a:schemeClr val="dk1"/>
              </a:solidFill>
            </a:endParaRPr>
          </a:p>
          <a:p>
            <a:pPr marL="0" lvl="0" indent="0" algn="just" rtl="0">
              <a:spcBef>
                <a:spcPts val="1200"/>
              </a:spcBef>
              <a:spcAft>
                <a:spcPts val="0"/>
              </a:spcAft>
              <a:buNone/>
            </a:pPr>
            <a:r>
              <a:rPr lang="en">
                <a:solidFill>
                  <a:schemeClr val="dk1"/>
                </a:solidFill>
              </a:rPr>
              <a:t>Applying transformation to whole image where all pixels are transformed in the same way.</a:t>
            </a:r>
            <a:endParaRPr>
              <a:solidFill>
                <a:schemeClr val="dk1"/>
              </a:solidFill>
            </a:endParaRPr>
          </a:p>
          <a:p>
            <a:pPr marL="0" lvl="0" indent="0" algn="just" rtl="0">
              <a:spcBef>
                <a:spcPts val="1200"/>
              </a:spcBef>
              <a:spcAft>
                <a:spcPts val="0"/>
              </a:spcAft>
              <a:buNone/>
            </a:pPr>
            <a:r>
              <a:rPr lang="en" b="1" u="sng">
                <a:solidFill>
                  <a:schemeClr val="dk1"/>
                </a:solidFill>
              </a:rPr>
              <a:t>Non-rigid</a:t>
            </a:r>
            <a:endParaRPr b="1" u="sng">
              <a:solidFill>
                <a:schemeClr val="dk1"/>
              </a:solidFill>
            </a:endParaRPr>
          </a:p>
          <a:p>
            <a:pPr marL="0" lvl="0" indent="0" algn="just" rtl="0">
              <a:spcBef>
                <a:spcPts val="1200"/>
              </a:spcBef>
              <a:spcAft>
                <a:spcPts val="1200"/>
              </a:spcAft>
              <a:buNone/>
            </a:pPr>
            <a:r>
              <a:rPr lang="en">
                <a:solidFill>
                  <a:schemeClr val="dk1"/>
                </a:solidFill>
              </a:rPr>
              <a:t>The reference and moving images are locally misaligned. Transformation of pixels may be different depending on regions in the image. Non-linear registration.</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Contents</a:t>
            </a:r>
            <a:endParaRPr b="1"/>
          </a:p>
        </p:txBody>
      </p:sp>
      <p:sp>
        <p:nvSpPr>
          <p:cNvPr id="66" name="Google Shape;66;p14"/>
          <p:cNvSpPr txBox="1">
            <a:spLocks noGrp="1"/>
          </p:cNvSpPr>
          <p:nvPr>
            <p:ph type="body" idx="1"/>
          </p:nvPr>
        </p:nvSpPr>
        <p:spPr>
          <a:xfrm>
            <a:off x="311700" y="1152475"/>
            <a:ext cx="8520600" cy="3615000"/>
          </a:xfrm>
          <a:prstGeom prst="rect">
            <a:avLst/>
          </a:prstGeom>
        </p:spPr>
        <p:txBody>
          <a:bodyPr spcFirstLastPara="1" wrap="square" lIns="91425" tIns="91425" rIns="91425" bIns="91425" anchor="t" anchorCtr="0">
            <a:normAutofit lnSpcReduction="20000"/>
          </a:bodyPr>
          <a:lstStyle/>
          <a:p>
            <a:pPr marL="457200" lvl="0" indent="-342900" algn="l" rtl="0">
              <a:spcBef>
                <a:spcPts val="0"/>
              </a:spcBef>
              <a:spcAft>
                <a:spcPts val="0"/>
              </a:spcAft>
              <a:buClr>
                <a:schemeClr val="dk1"/>
              </a:buClr>
              <a:buSzPts val="1800"/>
              <a:buAutoNum type="arabicPeriod"/>
            </a:pPr>
            <a:r>
              <a:rPr lang="en">
                <a:solidFill>
                  <a:schemeClr val="dk1"/>
                </a:solidFill>
              </a:rPr>
              <a:t>Introduction (slides 1-3)</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Image registration classification (4)</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Algorithmic classification + steps involved in feature based registration (5-11)</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Criteria to choose an image registration technique (12)</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Methods of image registration (13-15)</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Rigid vs non-rigid image registration (16)</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Deformable image registration (17-18)</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Main objective, existence of solution (19-20)</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Performance analysis (21-23)</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Components: (24-40)</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Difficulty in evaluation of registration methods (41)</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Deformable registration using python libraries (42)</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References (43-45)</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Deformable image registration</a:t>
            </a:r>
            <a:endParaRPr b="1"/>
          </a:p>
        </p:txBody>
      </p:sp>
      <p:sp>
        <p:nvSpPr>
          <p:cNvPr id="179" name="Google Shape;179;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Clr>
                <a:schemeClr val="dk1"/>
              </a:buClr>
              <a:buSzPts val="1800"/>
              <a:buChar char="-"/>
            </a:pPr>
            <a:r>
              <a:rPr lang="en">
                <a:solidFill>
                  <a:schemeClr val="dk1"/>
                </a:solidFill>
              </a:rPr>
              <a:t>Locally registering image data sets into a reference image set.</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The term deformable (as opposed to linear or global) is used to denote the fact that the observed signals are associated through a nonlinear dense transformation, or a spatially varying deformation model.</a:t>
            </a:r>
            <a:r>
              <a:rPr lang="en" baseline="30000">
                <a:solidFill>
                  <a:schemeClr val="dk1"/>
                </a:solidFill>
              </a:rPr>
              <a:t>3</a:t>
            </a:r>
            <a:endParaRPr baseline="30000">
              <a:solidFill>
                <a:schemeClr val="dk1"/>
              </a:solidFill>
            </a:endParaRPr>
          </a:p>
          <a:p>
            <a:pPr marL="457200" lvl="0" indent="-342900" algn="just" rtl="0">
              <a:spcBef>
                <a:spcPts val="0"/>
              </a:spcBef>
              <a:spcAft>
                <a:spcPts val="0"/>
              </a:spcAft>
              <a:buClr>
                <a:schemeClr val="dk1"/>
              </a:buClr>
              <a:buSzPts val="1800"/>
              <a:buChar char="-"/>
            </a:pPr>
            <a:r>
              <a:rPr lang="en">
                <a:solidFill>
                  <a:schemeClr val="dk1"/>
                </a:solidFill>
              </a:rPr>
              <a:t>Also known as:</a:t>
            </a:r>
            <a:endParaRPr>
              <a:solidFill>
                <a:schemeClr val="dk1"/>
              </a:solidFill>
            </a:endParaRPr>
          </a:p>
          <a:p>
            <a:pPr marL="914400" lvl="1" indent="-342900" algn="just" rtl="0">
              <a:spcBef>
                <a:spcPts val="0"/>
              </a:spcBef>
              <a:spcAft>
                <a:spcPts val="0"/>
              </a:spcAft>
              <a:buClr>
                <a:schemeClr val="dk1"/>
              </a:buClr>
              <a:buSzPts val="1800"/>
              <a:buChar char="-"/>
            </a:pPr>
            <a:r>
              <a:rPr lang="en" sz="1800">
                <a:solidFill>
                  <a:schemeClr val="dk1"/>
                </a:solidFill>
              </a:rPr>
              <a:t>Non-rigid registration</a:t>
            </a:r>
            <a:endParaRPr sz="1800">
              <a:solidFill>
                <a:schemeClr val="dk1"/>
              </a:solidFill>
            </a:endParaRPr>
          </a:p>
          <a:p>
            <a:pPr marL="914400" lvl="1" indent="-342900" algn="just" rtl="0">
              <a:spcBef>
                <a:spcPts val="0"/>
              </a:spcBef>
              <a:spcAft>
                <a:spcPts val="0"/>
              </a:spcAft>
              <a:buClr>
                <a:schemeClr val="dk1"/>
              </a:buClr>
              <a:buSzPts val="1800"/>
              <a:buChar char="-"/>
            </a:pPr>
            <a:r>
              <a:rPr lang="en" sz="1800">
                <a:solidFill>
                  <a:schemeClr val="dk1"/>
                </a:solidFill>
              </a:rPr>
              <a:t>Non-linear registration</a:t>
            </a:r>
            <a:endParaRPr sz="1800">
              <a:solidFill>
                <a:schemeClr val="dk1"/>
              </a:solidFill>
            </a:endParaRPr>
          </a:p>
          <a:p>
            <a:pPr marL="914400" lvl="1" indent="-342900" algn="just" rtl="0">
              <a:spcBef>
                <a:spcPts val="0"/>
              </a:spcBef>
              <a:spcAft>
                <a:spcPts val="0"/>
              </a:spcAft>
              <a:buClr>
                <a:schemeClr val="dk1"/>
              </a:buClr>
              <a:buSzPts val="1800"/>
              <a:buChar char="-"/>
            </a:pPr>
            <a:r>
              <a:rPr lang="en" sz="1800">
                <a:solidFill>
                  <a:schemeClr val="dk1"/>
                </a:solidFill>
              </a:rPr>
              <a:t>“Optical flow measurement”</a:t>
            </a:r>
            <a:endParaRPr sz="1800">
              <a:solidFill>
                <a:schemeClr val="dk1"/>
              </a:solidFill>
            </a:endParaRPr>
          </a:p>
          <a:p>
            <a:pPr marL="914400" lvl="1" indent="-342900" algn="just" rtl="0">
              <a:spcBef>
                <a:spcPts val="0"/>
              </a:spcBef>
              <a:spcAft>
                <a:spcPts val="0"/>
              </a:spcAft>
              <a:buClr>
                <a:schemeClr val="dk1"/>
              </a:buClr>
              <a:buSzPts val="1800"/>
              <a:buChar char="-"/>
            </a:pPr>
            <a:r>
              <a:rPr lang="en" sz="1800">
                <a:solidFill>
                  <a:schemeClr val="dk1"/>
                </a:solidFill>
              </a:rPr>
              <a:t>“Particle image velocimetry”</a:t>
            </a:r>
            <a:endParaRPr sz="1800">
              <a:solidFill>
                <a:schemeClr val="dk1"/>
              </a:solidFill>
            </a:endParaRPr>
          </a:p>
          <a:p>
            <a:pPr marL="0" lvl="0" indent="0" algn="l" rtl="0">
              <a:spcBef>
                <a:spcPts val="0"/>
              </a:spcBef>
              <a:spcAft>
                <a:spcPts val="1200"/>
              </a:spcAft>
              <a:buNone/>
            </a:pP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t>Deformable image registration</a:t>
            </a:r>
            <a:endParaRPr/>
          </a:p>
        </p:txBody>
      </p:sp>
      <p:sp>
        <p:nvSpPr>
          <p:cNvPr id="185" name="Google Shape;185;p33"/>
          <p:cNvSpPr txBox="1">
            <a:spLocks noGrp="1"/>
          </p:cNvSpPr>
          <p:nvPr>
            <p:ph type="body" idx="1"/>
          </p:nvPr>
        </p:nvSpPr>
        <p:spPr>
          <a:xfrm>
            <a:off x="459825" y="3720275"/>
            <a:ext cx="8237400" cy="667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440"/>
              <a:buNone/>
            </a:pPr>
            <a:r>
              <a:rPr lang="en" sz="1720">
                <a:solidFill>
                  <a:schemeClr val="dk1"/>
                </a:solidFill>
              </a:rPr>
              <a:t>Transformation of pixels are different depending on regions in the image. </a:t>
            </a:r>
            <a:endParaRPr sz="1720">
              <a:solidFill>
                <a:schemeClr val="dk1"/>
              </a:solidFill>
            </a:endParaRPr>
          </a:p>
          <a:p>
            <a:pPr marL="0" lvl="0" indent="0" algn="ctr" rtl="0">
              <a:lnSpc>
                <a:spcPct val="100000"/>
              </a:lnSpc>
              <a:spcBef>
                <a:spcPts val="0"/>
              </a:spcBef>
              <a:spcAft>
                <a:spcPts val="0"/>
              </a:spcAft>
              <a:buSzPts val="440"/>
              <a:buNone/>
            </a:pPr>
            <a:r>
              <a:rPr lang="en" sz="1720">
                <a:solidFill>
                  <a:schemeClr val="dk1"/>
                </a:solidFill>
              </a:rPr>
              <a:t>The transformations are typically quantified or visualized through vector fields.</a:t>
            </a:r>
            <a:r>
              <a:rPr lang="en" sz="1720" baseline="30000">
                <a:solidFill>
                  <a:schemeClr val="dk1"/>
                </a:solidFill>
              </a:rPr>
              <a:t>2</a:t>
            </a:r>
            <a:endParaRPr sz="1720" baseline="30000">
              <a:solidFill>
                <a:schemeClr val="dk1"/>
              </a:solidFill>
            </a:endParaRPr>
          </a:p>
        </p:txBody>
      </p:sp>
      <p:pic>
        <p:nvPicPr>
          <p:cNvPr id="186" name="Google Shape;186;p33"/>
          <p:cNvPicPr preferRelativeResize="0"/>
          <p:nvPr/>
        </p:nvPicPr>
        <p:blipFill>
          <a:blip r:embed="rId3">
            <a:alphaModFix/>
          </a:blip>
          <a:stretch>
            <a:fillRect/>
          </a:stretch>
        </p:blipFill>
        <p:spPr>
          <a:xfrm>
            <a:off x="311700" y="1487475"/>
            <a:ext cx="8520599" cy="2017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Main objective</a:t>
            </a:r>
            <a:r>
              <a:rPr lang="en" b="1" baseline="30000"/>
              <a:t>3</a:t>
            </a:r>
            <a:endParaRPr b="1" baseline="30000"/>
          </a:p>
        </p:txBody>
      </p:sp>
      <p:sp>
        <p:nvSpPr>
          <p:cNvPr id="192" name="Google Shape;192;p34"/>
          <p:cNvSpPr txBox="1">
            <a:spLocks noGrp="1"/>
          </p:cNvSpPr>
          <p:nvPr>
            <p:ph type="body" idx="1"/>
          </p:nvPr>
        </p:nvSpPr>
        <p:spPr>
          <a:xfrm>
            <a:off x="267450" y="1017725"/>
            <a:ext cx="8520600" cy="3416400"/>
          </a:xfrm>
          <a:prstGeom prst="rect">
            <a:avLst/>
          </a:prstGeom>
        </p:spPr>
        <p:txBody>
          <a:bodyPr spcFirstLastPara="1" wrap="square" lIns="91425" tIns="91425" rIns="91425" bIns="91425" anchor="t" anchorCtr="0">
            <a:normAutofit fontScale="25000" lnSpcReduction="20000"/>
          </a:bodyPr>
          <a:lstStyle/>
          <a:p>
            <a:pPr marL="0" lvl="0" indent="0" algn="just" rtl="0">
              <a:spcBef>
                <a:spcPts val="0"/>
              </a:spcBef>
              <a:spcAft>
                <a:spcPts val="0"/>
              </a:spcAft>
              <a:buNone/>
            </a:pPr>
            <a:r>
              <a:rPr lang="en" sz="7200">
                <a:solidFill>
                  <a:srgbClr val="000000"/>
                </a:solidFill>
              </a:rPr>
              <a:t>To estimate the optimal transformation that optimizes the objective function:</a:t>
            </a:r>
            <a:endParaRPr sz="7200">
              <a:solidFill>
                <a:srgbClr val="000000"/>
              </a:solidFill>
            </a:endParaRPr>
          </a:p>
          <a:p>
            <a:pPr marL="0" lvl="0" indent="0" algn="just" rtl="0">
              <a:spcBef>
                <a:spcPts val="1200"/>
              </a:spcBef>
              <a:spcAft>
                <a:spcPts val="0"/>
              </a:spcAft>
              <a:buNone/>
            </a:pPr>
            <a:endParaRPr sz="7200">
              <a:solidFill>
                <a:srgbClr val="000000"/>
              </a:solidFill>
            </a:endParaRPr>
          </a:p>
          <a:p>
            <a:pPr marL="0" lvl="0" indent="0" algn="just" rtl="0">
              <a:spcBef>
                <a:spcPts val="1200"/>
              </a:spcBef>
              <a:spcAft>
                <a:spcPts val="0"/>
              </a:spcAft>
              <a:buNone/>
            </a:pPr>
            <a:r>
              <a:rPr lang="en" sz="7200">
                <a:solidFill>
                  <a:srgbClr val="000000"/>
                </a:solidFill>
              </a:rPr>
              <a:t>The first term, </a:t>
            </a:r>
            <a:r>
              <a:rPr lang="en" sz="7200" i="1">
                <a:solidFill>
                  <a:srgbClr val="000000"/>
                </a:solidFill>
              </a:rPr>
              <a:t>M</a:t>
            </a:r>
            <a:r>
              <a:rPr lang="en" sz="7200">
                <a:solidFill>
                  <a:srgbClr val="000000"/>
                </a:solidFill>
              </a:rPr>
              <a:t>, termed interchangeably as the matching criterion, (dis)similarity criterion or distance measure, quantifies the level of alignment between a target image and a source image. The images get aligned under the influence of transformation </a:t>
            </a:r>
            <a:r>
              <a:rPr lang="en" sz="7200" i="1">
                <a:solidFill>
                  <a:srgbClr val="000000"/>
                </a:solidFill>
              </a:rPr>
              <a:t>W. </a:t>
            </a:r>
            <a:r>
              <a:rPr lang="en" sz="7200">
                <a:solidFill>
                  <a:srgbClr val="000000"/>
                </a:solidFill>
              </a:rPr>
              <a:t>The second term, </a:t>
            </a:r>
            <a:r>
              <a:rPr lang="en" sz="7200" i="1">
                <a:solidFill>
                  <a:srgbClr val="000000"/>
                </a:solidFill>
              </a:rPr>
              <a:t>R,</a:t>
            </a:r>
            <a:r>
              <a:rPr lang="en" sz="7200">
                <a:solidFill>
                  <a:srgbClr val="000000"/>
                </a:solidFill>
              </a:rPr>
              <a:t> regularizes the transformation aiming to favor any specific properties in the solution that the user requires, and seeks to tackle the difficulty associated with the ill-posedness of the problem. The optimization problem consists of either maximizing or minimizing the objective function depending on how the matching term is chosen.</a:t>
            </a:r>
            <a:endParaRPr sz="7200">
              <a:solidFill>
                <a:srgbClr val="000000"/>
              </a:solidFill>
            </a:endParaRPr>
          </a:p>
          <a:p>
            <a:pPr marL="0" lvl="0" indent="0" algn="l" rtl="0">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marL="0" lvl="0" indent="0" algn="l" rtl="0">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marL="0" lvl="0" indent="0" algn="l" rtl="0">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marL="0" lvl="0" indent="0" algn="l" rtl="0">
              <a:spcBef>
                <a:spcPts val="1200"/>
              </a:spcBef>
              <a:spcAft>
                <a:spcPts val="0"/>
              </a:spcAft>
              <a:buNone/>
            </a:pPr>
            <a:endParaRPr>
              <a:solidFill>
                <a:srgbClr val="000000"/>
              </a:solidFill>
            </a:endParaRPr>
          </a:p>
          <a:p>
            <a:pPr marL="0" lvl="0" indent="0" algn="l" rtl="0">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marL="0" lvl="0" indent="0" algn="l" rtl="0">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marL="0" lvl="0" indent="0" algn="l" rtl="0">
              <a:spcBef>
                <a:spcPts val="1200"/>
              </a:spcBef>
              <a:spcAft>
                <a:spcPts val="1200"/>
              </a:spcAft>
              <a:buNone/>
            </a:pPr>
            <a:endParaRPr/>
          </a:p>
        </p:txBody>
      </p:sp>
      <p:pic>
        <p:nvPicPr>
          <p:cNvPr id="193" name="Google Shape;193;p34"/>
          <p:cNvPicPr preferRelativeResize="0"/>
          <p:nvPr/>
        </p:nvPicPr>
        <p:blipFill>
          <a:blip r:embed="rId3">
            <a:alphaModFix/>
          </a:blip>
          <a:stretch>
            <a:fillRect/>
          </a:stretch>
        </p:blipFill>
        <p:spPr>
          <a:xfrm>
            <a:off x="2906650" y="1535700"/>
            <a:ext cx="2867350" cy="3447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Existence of solution for objective function</a:t>
            </a:r>
            <a:endParaRPr b="1"/>
          </a:p>
        </p:txBody>
      </p:sp>
      <p:sp>
        <p:nvSpPr>
          <p:cNvPr id="199" name="Google Shape;199;p35"/>
          <p:cNvSpPr txBox="1">
            <a:spLocks noGrp="1"/>
          </p:cNvSpPr>
          <p:nvPr>
            <p:ph type="body" idx="1"/>
          </p:nvPr>
        </p:nvSpPr>
        <p:spPr>
          <a:xfrm>
            <a:off x="311700" y="1130350"/>
            <a:ext cx="8520600" cy="34164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sz="1829">
                <a:solidFill>
                  <a:srgbClr val="333333"/>
                </a:solidFill>
              </a:rPr>
              <a:t>Given nonlinear and nonconvex objective functions, in general, no closed-form solutions exist to estimate the registration parameters. In this setting, the search methods reach only a local minimum in the parameter space. Moreover, the problem itself has an enormous number of different facets. The approach that one should take depends on the anatomical properties of the organ (for example, the heart and liver do not adhere to the same degree of deformation), the nature of observations to be registered (same modality versus multi-modal fusion), the clinical setting in which registration is to be used (e.g., offline interpretation versus computer assisted surgery).</a:t>
            </a:r>
            <a:r>
              <a:rPr lang="en" sz="1829" baseline="30000">
                <a:solidFill>
                  <a:srgbClr val="333333"/>
                </a:solidFill>
              </a:rPr>
              <a:t>3</a:t>
            </a:r>
            <a:endParaRPr sz="1829" baseline="30000">
              <a:solidFill>
                <a:srgbClr val="333333"/>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Image registration algorithm: components</a:t>
            </a:r>
            <a:r>
              <a:rPr lang="en" b="1" baseline="30000"/>
              <a:t>3</a:t>
            </a:r>
            <a:endParaRPr b="1" baseline="30000"/>
          </a:p>
        </p:txBody>
      </p:sp>
      <p:sp>
        <p:nvSpPr>
          <p:cNvPr id="205" name="Google Shape;205;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4805" algn="just" rtl="0">
              <a:lnSpc>
                <a:spcPct val="130000"/>
              </a:lnSpc>
              <a:spcBef>
                <a:spcPts val="0"/>
              </a:spcBef>
              <a:spcAft>
                <a:spcPts val="0"/>
              </a:spcAft>
              <a:buClr>
                <a:srgbClr val="333333"/>
              </a:buClr>
              <a:buSzPts val="1830"/>
              <a:buAutoNum type="arabicPeriod"/>
            </a:pPr>
            <a:r>
              <a:rPr lang="en" sz="1829">
                <a:solidFill>
                  <a:srgbClr val="333333"/>
                </a:solidFill>
              </a:rPr>
              <a:t>A deformation model</a:t>
            </a:r>
            <a:endParaRPr sz="1829">
              <a:solidFill>
                <a:srgbClr val="333333"/>
              </a:solidFill>
            </a:endParaRPr>
          </a:p>
          <a:p>
            <a:pPr marL="457200" lvl="0" indent="-344805" algn="just" rtl="0">
              <a:lnSpc>
                <a:spcPct val="130000"/>
              </a:lnSpc>
              <a:spcBef>
                <a:spcPts val="0"/>
              </a:spcBef>
              <a:spcAft>
                <a:spcPts val="0"/>
              </a:spcAft>
              <a:buClr>
                <a:srgbClr val="333333"/>
              </a:buClr>
              <a:buSzPts val="1830"/>
              <a:buAutoNum type="arabicPeriod"/>
            </a:pPr>
            <a:r>
              <a:rPr lang="en" sz="1829">
                <a:solidFill>
                  <a:srgbClr val="333333"/>
                </a:solidFill>
              </a:rPr>
              <a:t>An objective function</a:t>
            </a:r>
            <a:endParaRPr sz="1829">
              <a:solidFill>
                <a:srgbClr val="333333"/>
              </a:solidFill>
            </a:endParaRPr>
          </a:p>
          <a:p>
            <a:pPr marL="457200" lvl="0" indent="-344805" algn="just" rtl="0">
              <a:lnSpc>
                <a:spcPct val="130000"/>
              </a:lnSpc>
              <a:spcBef>
                <a:spcPts val="0"/>
              </a:spcBef>
              <a:spcAft>
                <a:spcPts val="0"/>
              </a:spcAft>
              <a:buClr>
                <a:srgbClr val="333333"/>
              </a:buClr>
              <a:buSzPts val="1830"/>
              <a:buAutoNum type="arabicPeriod"/>
            </a:pPr>
            <a:r>
              <a:rPr lang="en" sz="1829">
                <a:solidFill>
                  <a:srgbClr val="333333"/>
                </a:solidFill>
              </a:rPr>
              <a:t>An optimization method</a:t>
            </a:r>
            <a:endParaRPr sz="1829">
              <a:solidFill>
                <a:srgbClr val="333333"/>
              </a:solidFill>
            </a:endParaRPr>
          </a:p>
          <a:p>
            <a:pPr marL="0" lvl="0" indent="0" algn="just" rtl="0">
              <a:lnSpc>
                <a:spcPct val="130000"/>
              </a:lnSpc>
              <a:spcBef>
                <a:spcPts val="1200"/>
              </a:spcBef>
              <a:spcAft>
                <a:spcPts val="0"/>
              </a:spcAft>
              <a:buSzPts val="935"/>
              <a:buNone/>
            </a:pPr>
            <a:r>
              <a:rPr lang="en" sz="1829">
                <a:solidFill>
                  <a:srgbClr val="333333"/>
                </a:solidFill>
              </a:rPr>
              <a:t>Image registration is inherently ill-posed, leading to the dependency of the registration result on the optimization method. </a:t>
            </a:r>
            <a:endParaRPr sz="1829">
              <a:solidFill>
                <a:srgbClr val="333333"/>
              </a:solidFill>
            </a:endParaRPr>
          </a:p>
          <a:p>
            <a:pPr marL="0" lvl="0" indent="0" algn="just" rtl="0">
              <a:lnSpc>
                <a:spcPct val="130000"/>
              </a:lnSpc>
              <a:spcBef>
                <a:spcPts val="1200"/>
              </a:spcBef>
              <a:spcAft>
                <a:spcPts val="0"/>
              </a:spcAft>
              <a:buSzPts val="935"/>
              <a:buNone/>
            </a:pPr>
            <a:r>
              <a:rPr lang="en" sz="1829">
                <a:solidFill>
                  <a:srgbClr val="333333"/>
                </a:solidFill>
              </a:rPr>
              <a:t>In deformable registration, one seeks to estimate a vector for every position given. The number of unknowns is greater than the number of constraints.</a:t>
            </a:r>
            <a:endParaRPr sz="1829">
              <a:solidFill>
                <a:srgbClr val="333333"/>
              </a:solidFill>
            </a:endParaRPr>
          </a:p>
          <a:p>
            <a:pPr marL="0" lvl="0" indent="0" algn="l" rtl="0">
              <a:lnSpc>
                <a:spcPct val="130000"/>
              </a:lnSpc>
              <a:spcBef>
                <a:spcPts val="1200"/>
              </a:spcBef>
              <a:spcAft>
                <a:spcPts val="1200"/>
              </a:spcAft>
              <a:buSzPts val="935"/>
              <a:buNone/>
            </a:pPr>
            <a:endParaRPr sz="1530">
              <a:solidFill>
                <a:srgbClr val="333333"/>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7"/>
          <p:cNvSpPr txBox="1">
            <a:spLocks noGrp="1"/>
          </p:cNvSpPr>
          <p:nvPr>
            <p:ph type="title"/>
          </p:nvPr>
        </p:nvSpPr>
        <p:spPr>
          <a:xfrm>
            <a:off x="311700" y="4561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Deformation models</a:t>
            </a:r>
            <a:endParaRPr b="1"/>
          </a:p>
        </p:txBody>
      </p:sp>
      <p:sp>
        <p:nvSpPr>
          <p:cNvPr id="211" name="Google Shape;211;p37"/>
          <p:cNvSpPr txBox="1">
            <a:spLocks noGrp="1"/>
          </p:cNvSpPr>
          <p:nvPr>
            <p:ph type="body" idx="1"/>
          </p:nvPr>
        </p:nvSpPr>
        <p:spPr>
          <a:xfrm>
            <a:off x="311700" y="1152475"/>
            <a:ext cx="8520600" cy="3703500"/>
          </a:xfrm>
          <a:prstGeom prst="rect">
            <a:avLst/>
          </a:prstGeom>
        </p:spPr>
        <p:txBody>
          <a:bodyPr spcFirstLastPara="1" wrap="square" lIns="91425" tIns="91425" rIns="91425" bIns="91425" anchor="t" anchorCtr="0">
            <a:normAutofit fontScale="92500" lnSpcReduction="10000"/>
          </a:bodyPr>
          <a:lstStyle/>
          <a:p>
            <a:pPr marL="0" lvl="0" indent="0" algn="just" rtl="0">
              <a:spcBef>
                <a:spcPts val="0"/>
              </a:spcBef>
              <a:spcAft>
                <a:spcPts val="0"/>
              </a:spcAft>
              <a:buNone/>
            </a:pPr>
            <a:r>
              <a:rPr lang="en">
                <a:solidFill>
                  <a:schemeClr val="dk1"/>
                </a:solidFill>
              </a:rPr>
              <a:t>Choice of deformation models is important in the registration process because:</a:t>
            </a:r>
            <a:r>
              <a:rPr lang="en" baseline="30000">
                <a:solidFill>
                  <a:schemeClr val="dk1"/>
                </a:solidFill>
              </a:rPr>
              <a:t>3</a:t>
            </a:r>
            <a:endParaRPr baseline="30000">
              <a:solidFill>
                <a:schemeClr val="dk1"/>
              </a:solidFill>
            </a:endParaRPr>
          </a:p>
          <a:p>
            <a:pPr marL="457200" lvl="0" indent="-334327" algn="just" rtl="0">
              <a:spcBef>
                <a:spcPts val="1200"/>
              </a:spcBef>
              <a:spcAft>
                <a:spcPts val="0"/>
              </a:spcAft>
              <a:buClr>
                <a:schemeClr val="dk1"/>
              </a:buClr>
              <a:buSzPct val="100000"/>
              <a:buAutoNum type="arabicPeriod"/>
            </a:pPr>
            <a:r>
              <a:rPr lang="en">
                <a:solidFill>
                  <a:schemeClr val="dk1"/>
                </a:solidFill>
              </a:rPr>
              <a:t>It entails an important compromise between computational efficiency and richness of description.</a:t>
            </a:r>
            <a:endParaRPr>
              <a:solidFill>
                <a:schemeClr val="dk1"/>
              </a:solidFill>
            </a:endParaRPr>
          </a:p>
          <a:p>
            <a:pPr marL="457200" lvl="0" indent="-334327" algn="just" rtl="0">
              <a:spcBef>
                <a:spcPts val="0"/>
              </a:spcBef>
              <a:spcAft>
                <a:spcPts val="0"/>
              </a:spcAft>
              <a:buClr>
                <a:schemeClr val="dk1"/>
              </a:buClr>
              <a:buSzPct val="100000"/>
              <a:buAutoNum type="arabicPeriod"/>
            </a:pPr>
            <a:r>
              <a:rPr lang="en">
                <a:solidFill>
                  <a:schemeClr val="dk1"/>
                </a:solidFill>
              </a:rPr>
              <a:t>It reflects the class of transformations that are desirable or acceptable, and therefore limits the solution to a large extent.</a:t>
            </a:r>
            <a:endParaRPr>
              <a:solidFill>
                <a:schemeClr val="dk1"/>
              </a:solidFill>
            </a:endParaRPr>
          </a:p>
          <a:p>
            <a:pPr marL="457200" lvl="0" indent="-334327" algn="just" rtl="0">
              <a:spcBef>
                <a:spcPts val="0"/>
              </a:spcBef>
              <a:spcAft>
                <a:spcPts val="0"/>
              </a:spcAft>
              <a:buClr>
                <a:schemeClr val="dk1"/>
              </a:buClr>
              <a:buSzPct val="100000"/>
              <a:buAutoNum type="arabicPeriod"/>
            </a:pPr>
            <a:r>
              <a:rPr lang="en">
                <a:solidFill>
                  <a:schemeClr val="dk1"/>
                </a:solidFill>
              </a:rPr>
              <a:t>The parameters that registration estimates through optimization strategy correspond to the degrees of freedom of the deformation model. </a:t>
            </a:r>
            <a:endParaRPr>
              <a:solidFill>
                <a:schemeClr val="dk1"/>
              </a:solidFill>
            </a:endParaRPr>
          </a:p>
          <a:p>
            <a:pPr marL="457200" lvl="0" indent="-334327" algn="just" rtl="0">
              <a:spcBef>
                <a:spcPts val="0"/>
              </a:spcBef>
              <a:spcAft>
                <a:spcPts val="0"/>
              </a:spcAft>
              <a:buClr>
                <a:schemeClr val="dk1"/>
              </a:buClr>
              <a:buSzPct val="100000"/>
              <a:buAutoNum type="arabicPeriod"/>
            </a:pPr>
            <a:r>
              <a:rPr lang="en">
                <a:solidFill>
                  <a:schemeClr val="dk1"/>
                </a:solidFill>
              </a:rPr>
              <a:t>Increasing the dimensionality of the state space results in enriching the descriptive power of the model, which may be accompanied by the increase in the model’s complexity, which in turn results in more challenging and computationally demanding inference. </a:t>
            </a:r>
            <a:endParaRPr>
              <a:solidFill>
                <a:schemeClr val="dk1"/>
              </a:solidFill>
            </a:endParaRPr>
          </a:p>
          <a:p>
            <a:pPr marL="457200" lvl="0" indent="-334327" algn="just" rtl="0">
              <a:spcBef>
                <a:spcPts val="0"/>
              </a:spcBef>
              <a:spcAft>
                <a:spcPts val="0"/>
              </a:spcAft>
              <a:buClr>
                <a:schemeClr val="dk1"/>
              </a:buClr>
              <a:buSzPct val="100000"/>
              <a:buAutoNum type="arabicPeriod"/>
            </a:pPr>
            <a:r>
              <a:rPr lang="en">
                <a:solidFill>
                  <a:schemeClr val="dk1"/>
                </a:solidFill>
              </a:rPr>
              <a:t>It implies an assumption regarding the nature of the deformation to be recovered.</a:t>
            </a:r>
            <a:endParaRPr>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Classification of deformation models</a:t>
            </a:r>
            <a:r>
              <a:rPr lang="en" b="1" baseline="30000"/>
              <a:t>3</a:t>
            </a:r>
            <a:endParaRPr b="1" baseline="30000"/>
          </a:p>
        </p:txBody>
      </p:sp>
      <p:pic>
        <p:nvPicPr>
          <p:cNvPr id="217" name="Google Shape;217;p38"/>
          <p:cNvPicPr preferRelativeResize="0"/>
          <p:nvPr/>
        </p:nvPicPr>
        <p:blipFill>
          <a:blip r:embed="rId3">
            <a:alphaModFix/>
          </a:blip>
          <a:stretch>
            <a:fillRect/>
          </a:stretch>
        </p:blipFill>
        <p:spPr>
          <a:xfrm>
            <a:off x="193325" y="1017725"/>
            <a:ext cx="8873249" cy="403727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Viscous fluid flow models</a:t>
            </a:r>
            <a:r>
              <a:rPr lang="en" b="1" baseline="30000"/>
              <a:t>3</a:t>
            </a:r>
            <a:endParaRPr b="1" baseline="30000"/>
          </a:p>
        </p:txBody>
      </p:sp>
      <p:sp>
        <p:nvSpPr>
          <p:cNvPr id="223" name="Google Shape;223;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0"/>
              </a:spcAft>
              <a:buSzPts val="935"/>
              <a:buNone/>
            </a:pPr>
            <a:r>
              <a:rPr lang="en" sz="1829">
                <a:solidFill>
                  <a:schemeClr val="dk1"/>
                </a:solidFill>
              </a:rPr>
              <a:t>In viscous fluid flow model, the image under deformation is modeled as a viscous fluid. The transformation is governed by the Navier-Stokes equation that is simplified by assuming a very low Reynold’s number flow.</a:t>
            </a:r>
            <a:endParaRPr sz="1829">
              <a:solidFill>
                <a:schemeClr val="dk1"/>
              </a:solidFill>
            </a:endParaRPr>
          </a:p>
          <a:p>
            <a:pPr marL="0" lvl="0" indent="0" algn="just" rtl="0">
              <a:lnSpc>
                <a:spcPct val="95000"/>
              </a:lnSpc>
              <a:spcBef>
                <a:spcPts val="1200"/>
              </a:spcBef>
              <a:spcAft>
                <a:spcPts val="0"/>
              </a:spcAft>
              <a:buSzPts val="935"/>
              <a:buNone/>
            </a:pPr>
            <a:endParaRPr sz="1829">
              <a:solidFill>
                <a:schemeClr val="dk1"/>
              </a:solidFill>
            </a:endParaRPr>
          </a:p>
          <a:p>
            <a:pPr marL="0" lvl="0" indent="0" algn="just" rtl="0">
              <a:lnSpc>
                <a:spcPct val="95000"/>
              </a:lnSpc>
              <a:spcBef>
                <a:spcPts val="1200"/>
              </a:spcBef>
              <a:spcAft>
                <a:spcPts val="0"/>
              </a:spcAft>
              <a:buSzPts val="935"/>
              <a:buNone/>
            </a:pPr>
            <a:r>
              <a:rPr lang="en" sz="1829">
                <a:solidFill>
                  <a:schemeClr val="dk1"/>
                </a:solidFill>
              </a:rPr>
              <a:t>These models do not assume small deformations, and thus are able to recover large deformations. The first term constrains neighboring points to deform similarly by spatially smoothing the velocity field. The velocity field is related to the displacement field as </a:t>
            </a:r>
            <a:r>
              <a:rPr lang="en" sz="1829" i="1">
                <a:solidFill>
                  <a:schemeClr val="dk1"/>
                </a:solidFill>
              </a:rPr>
              <a:t>v(x,t) = 𝛿</a:t>
            </a:r>
            <a:r>
              <a:rPr lang="en" sz="1829" i="1" baseline="-25000">
                <a:solidFill>
                  <a:schemeClr val="dk1"/>
                </a:solidFill>
              </a:rPr>
              <a:t>t</a:t>
            </a:r>
            <a:r>
              <a:rPr lang="en" sz="1829" i="1">
                <a:solidFill>
                  <a:schemeClr val="dk1"/>
                </a:solidFill>
              </a:rPr>
              <a:t>u(x,t) + ▽u(x,t)v(x,t).</a:t>
            </a:r>
            <a:r>
              <a:rPr lang="en" sz="1829">
                <a:solidFill>
                  <a:schemeClr val="dk1"/>
                </a:solidFill>
              </a:rPr>
              <a:t> The velocity field is integrated in order to estimate the displacement field. The second term allows structures to change in mass while </a:t>
            </a:r>
            <a:r>
              <a:rPr lang="en" sz="1829" i="1">
                <a:solidFill>
                  <a:schemeClr val="dk1"/>
                </a:solidFill>
              </a:rPr>
              <a:t>𝜇</a:t>
            </a:r>
            <a:r>
              <a:rPr lang="en" sz="1829" i="1" baseline="-25000">
                <a:solidFill>
                  <a:schemeClr val="dk1"/>
                </a:solidFill>
              </a:rPr>
              <a:t>f</a:t>
            </a:r>
            <a:r>
              <a:rPr lang="en" sz="1829" baseline="-25000">
                <a:solidFill>
                  <a:schemeClr val="dk1"/>
                </a:solidFill>
              </a:rPr>
              <a:t> </a:t>
            </a:r>
            <a:r>
              <a:rPr lang="en" sz="1829">
                <a:solidFill>
                  <a:schemeClr val="dk1"/>
                </a:solidFill>
              </a:rPr>
              <a:t>and </a:t>
            </a:r>
            <a:r>
              <a:rPr lang="en" sz="1829" i="1">
                <a:solidFill>
                  <a:schemeClr val="dk1"/>
                </a:solidFill>
              </a:rPr>
              <a:t>ƛ</a:t>
            </a:r>
            <a:r>
              <a:rPr lang="en" sz="1829" i="1" baseline="-25000">
                <a:solidFill>
                  <a:schemeClr val="dk1"/>
                </a:solidFill>
              </a:rPr>
              <a:t>f</a:t>
            </a:r>
            <a:r>
              <a:rPr lang="en" sz="1829">
                <a:solidFill>
                  <a:schemeClr val="dk1"/>
                </a:solidFill>
              </a:rPr>
              <a:t> are the viscosity coefficients.</a:t>
            </a:r>
            <a:endParaRPr sz="1829">
              <a:solidFill>
                <a:schemeClr val="dk1"/>
              </a:solidFill>
            </a:endParaRPr>
          </a:p>
          <a:p>
            <a:pPr marL="0" lvl="0" indent="0" algn="l" rtl="0">
              <a:lnSpc>
                <a:spcPct val="95000"/>
              </a:lnSpc>
              <a:spcBef>
                <a:spcPts val="1200"/>
              </a:spcBef>
              <a:spcAft>
                <a:spcPts val="1200"/>
              </a:spcAft>
              <a:buSzPts val="935"/>
              <a:buNone/>
            </a:pPr>
            <a:endParaRPr sz="1530">
              <a:solidFill>
                <a:schemeClr val="dk1"/>
              </a:solidFill>
            </a:endParaRPr>
          </a:p>
        </p:txBody>
      </p:sp>
      <p:pic>
        <p:nvPicPr>
          <p:cNvPr id="224" name="Google Shape;224;p39"/>
          <p:cNvPicPr preferRelativeResize="0"/>
          <p:nvPr/>
        </p:nvPicPr>
        <p:blipFill>
          <a:blip r:embed="rId3">
            <a:alphaModFix/>
          </a:blip>
          <a:stretch>
            <a:fillRect/>
          </a:stretch>
        </p:blipFill>
        <p:spPr>
          <a:xfrm>
            <a:off x="2382475" y="2117625"/>
            <a:ext cx="4229074" cy="4541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Multimodal registration with fluid deformation models</a:t>
            </a:r>
            <a:r>
              <a:rPr lang="en" b="1" baseline="30000"/>
              <a:t>4</a:t>
            </a:r>
            <a:endParaRPr b="1" baseline="30000"/>
          </a:p>
        </p:txBody>
      </p:sp>
      <p:sp>
        <p:nvSpPr>
          <p:cNvPr id="230" name="Google Shape;230;p40"/>
          <p:cNvSpPr txBox="1">
            <a:spLocks noGrp="1"/>
          </p:cNvSpPr>
          <p:nvPr>
            <p:ph type="body" idx="1"/>
          </p:nvPr>
        </p:nvSpPr>
        <p:spPr>
          <a:xfrm>
            <a:off x="311700" y="1163550"/>
            <a:ext cx="8520600" cy="34164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SzPts val="935"/>
              <a:buNone/>
            </a:pPr>
            <a:r>
              <a:rPr lang="en">
                <a:solidFill>
                  <a:schemeClr val="dk1"/>
                </a:solidFill>
              </a:rPr>
              <a:t>D’Agostino </a:t>
            </a:r>
            <a:r>
              <a:rPr lang="en" i="1">
                <a:solidFill>
                  <a:schemeClr val="dk1"/>
                </a:solidFill>
              </a:rPr>
              <a:t>et al.</a:t>
            </a:r>
            <a:r>
              <a:rPr lang="en">
                <a:solidFill>
                  <a:schemeClr val="dk1"/>
                </a:solidFill>
              </a:rPr>
              <a:t> tackled multi-modal non-rigid registration using with the use of a viscous fluid model (Navier-Stokes equation: </a:t>
            </a:r>
            <a:r>
              <a:rPr lang="en" i="1">
                <a:solidFill>
                  <a:schemeClr val="dk1"/>
                </a:solidFill>
              </a:rPr>
              <a:t>𝜇</a:t>
            </a:r>
            <a:r>
              <a:rPr lang="en" i="1" baseline="-25000">
                <a:solidFill>
                  <a:schemeClr val="dk1"/>
                </a:solidFill>
              </a:rPr>
              <a:t>f</a:t>
            </a:r>
            <a:r>
              <a:rPr lang="en" baseline="-25000">
                <a:solidFill>
                  <a:schemeClr val="dk1"/>
                </a:solidFill>
              </a:rPr>
              <a:t>  </a:t>
            </a:r>
            <a:r>
              <a:rPr lang="en">
                <a:solidFill>
                  <a:schemeClr val="dk1"/>
                </a:solidFill>
              </a:rPr>
              <a:t>= 1, </a:t>
            </a:r>
            <a:r>
              <a:rPr lang="en" i="1">
                <a:solidFill>
                  <a:schemeClr val="dk1"/>
                </a:solidFill>
              </a:rPr>
              <a:t>ƛ</a:t>
            </a:r>
            <a:r>
              <a:rPr lang="en" i="1" baseline="-25000">
                <a:solidFill>
                  <a:schemeClr val="dk1"/>
                </a:solidFill>
              </a:rPr>
              <a:t>f</a:t>
            </a:r>
            <a:r>
              <a:rPr lang="en">
                <a:solidFill>
                  <a:schemeClr val="dk1"/>
                </a:solidFill>
              </a:rPr>
              <a:t>= 0) in [4]. The algorithm is based on maximization of mutual information. </a:t>
            </a:r>
            <a:endParaRPr>
              <a:solidFill>
                <a:schemeClr val="dk1"/>
              </a:solidFill>
            </a:endParaRPr>
          </a:p>
          <a:p>
            <a:pPr marL="0" lvl="0" indent="0" algn="just" rtl="0">
              <a:lnSpc>
                <a:spcPct val="115000"/>
              </a:lnSpc>
              <a:spcBef>
                <a:spcPts val="1200"/>
              </a:spcBef>
              <a:spcAft>
                <a:spcPts val="0"/>
              </a:spcAft>
              <a:buSzPts val="935"/>
              <a:buNone/>
            </a:pPr>
            <a:r>
              <a:rPr lang="en">
                <a:solidFill>
                  <a:schemeClr val="dk1"/>
                </a:solidFill>
              </a:rPr>
              <a:t>The warped image is modeled as a viscous fluid that deforms under the influence of forces derived from the gradient of the mutual information registration criterion.</a:t>
            </a:r>
            <a:endParaRPr>
              <a:solidFill>
                <a:schemeClr val="dk1"/>
              </a:solidFill>
            </a:endParaRPr>
          </a:p>
          <a:p>
            <a:pPr marL="0" lvl="0" indent="0" algn="just" rtl="0">
              <a:lnSpc>
                <a:spcPct val="115000"/>
              </a:lnSpc>
              <a:spcBef>
                <a:spcPts val="1200"/>
              </a:spcBef>
              <a:spcAft>
                <a:spcPts val="0"/>
              </a:spcAft>
              <a:buSzPts val="935"/>
              <a:buNone/>
            </a:pPr>
            <a:r>
              <a:rPr lang="en">
                <a:solidFill>
                  <a:schemeClr val="dk1"/>
                </a:solidFill>
              </a:rPr>
              <a:t>The accuracy of the method is verified using simulated multi-modal MR images with known ground truth deformation. The results show that the root mean square difference between the recovered and the ground truth deformation is smaller than 1 voxel.</a:t>
            </a:r>
            <a:endParaRPr>
              <a:solidFill>
                <a:schemeClr val="dk1"/>
              </a:solidFill>
            </a:endParaRPr>
          </a:p>
          <a:p>
            <a:pPr marL="0" lvl="0" indent="0" algn="just" rtl="0">
              <a:lnSpc>
                <a:spcPct val="95000"/>
              </a:lnSpc>
              <a:spcBef>
                <a:spcPts val="1200"/>
              </a:spcBef>
              <a:spcAft>
                <a:spcPts val="1200"/>
              </a:spcAft>
              <a:buSzPts val="935"/>
              <a:buNone/>
            </a:pPr>
            <a:endParaRPr sz="153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Diffusion models and Demon’s algorithm</a:t>
            </a:r>
            <a:endParaRPr b="1" baseline="30000"/>
          </a:p>
        </p:txBody>
      </p:sp>
      <p:sp>
        <p:nvSpPr>
          <p:cNvPr id="236" name="Google Shape;236;p41"/>
          <p:cNvSpPr txBox="1">
            <a:spLocks noGrp="1"/>
          </p:cNvSpPr>
          <p:nvPr>
            <p:ph type="body" idx="1"/>
          </p:nvPr>
        </p:nvSpPr>
        <p:spPr>
          <a:xfrm>
            <a:off x="311700" y="1152475"/>
            <a:ext cx="8520600" cy="3758700"/>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0"/>
              </a:spcAft>
              <a:buNone/>
            </a:pPr>
            <a:r>
              <a:rPr lang="en">
                <a:solidFill>
                  <a:schemeClr val="dk1"/>
                </a:solidFill>
              </a:rPr>
              <a:t>In this case, the deformation is modelled by the diffusion equation:</a:t>
            </a:r>
            <a:endParaRPr>
              <a:solidFill>
                <a:schemeClr val="dk1"/>
              </a:solidFill>
            </a:endParaRPr>
          </a:p>
          <a:p>
            <a:pPr marL="0" lvl="0" indent="0" algn="just" rtl="0">
              <a:spcBef>
                <a:spcPts val="1200"/>
              </a:spcBef>
              <a:spcAft>
                <a:spcPts val="0"/>
              </a:spcAft>
              <a:buNone/>
            </a:pPr>
            <a:endParaRPr>
              <a:solidFill>
                <a:schemeClr val="dk1"/>
              </a:solidFill>
            </a:endParaRPr>
          </a:p>
          <a:p>
            <a:pPr marL="0" lvl="0" indent="0" algn="just" rtl="0">
              <a:spcBef>
                <a:spcPts val="1200"/>
              </a:spcBef>
              <a:spcAft>
                <a:spcPts val="0"/>
              </a:spcAft>
              <a:buNone/>
            </a:pPr>
            <a:r>
              <a:rPr lang="en">
                <a:solidFill>
                  <a:schemeClr val="dk1"/>
                </a:solidFill>
              </a:rPr>
              <a:t>Thirion, inspired by Maxwell’s Demons, proposed to perform image matching as a diffusion process, in [5]. The proposed algorithm iterated between two steps:</a:t>
            </a:r>
            <a:r>
              <a:rPr lang="en" baseline="30000">
                <a:solidFill>
                  <a:schemeClr val="dk1"/>
                </a:solidFill>
              </a:rPr>
              <a:t>3</a:t>
            </a:r>
            <a:endParaRPr baseline="30000">
              <a:solidFill>
                <a:schemeClr val="dk1"/>
              </a:solidFill>
            </a:endParaRPr>
          </a:p>
          <a:p>
            <a:pPr marL="457200" lvl="0" indent="-342900" algn="just" rtl="0">
              <a:spcBef>
                <a:spcPts val="1200"/>
              </a:spcBef>
              <a:spcAft>
                <a:spcPts val="0"/>
              </a:spcAft>
              <a:buClr>
                <a:schemeClr val="dk1"/>
              </a:buClr>
              <a:buSzPts val="1800"/>
              <a:buAutoNum type="arabicPeriod"/>
            </a:pPr>
            <a:r>
              <a:rPr lang="en">
                <a:solidFill>
                  <a:schemeClr val="dk1"/>
                </a:solidFill>
              </a:rPr>
              <a:t>Estimation of the demon forces for every demon (more precisely, the result of the application of a force during one iteration step, that is a displacement)</a:t>
            </a:r>
            <a:endParaRPr>
              <a:solidFill>
                <a:schemeClr val="dk1"/>
              </a:solidFill>
            </a:endParaRPr>
          </a:p>
          <a:p>
            <a:pPr marL="457200" lvl="0" indent="-342900" algn="just" rtl="0">
              <a:spcBef>
                <a:spcPts val="0"/>
              </a:spcBef>
              <a:spcAft>
                <a:spcPts val="0"/>
              </a:spcAft>
              <a:buClr>
                <a:schemeClr val="dk1"/>
              </a:buClr>
              <a:buSzPts val="1800"/>
              <a:buAutoNum type="arabicPeriod"/>
            </a:pPr>
            <a:r>
              <a:rPr lang="en">
                <a:solidFill>
                  <a:schemeClr val="dk1"/>
                </a:solidFill>
              </a:rPr>
              <a:t>Update of the transformation based on the calculated forces. </a:t>
            </a:r>
            <a:endParaRPr>
              <a:solidFill>
                <a:schemeClr val="dk1"/>
              </a:solidFill>
            </a:endParaRPr>
          </a:p>
          <a:p>
            <a:pPr marL="0" lvl="0" indent="0" algn="just" rtl="0">
              <a:spcBef>
                <a:spcPts val="1200"/>
              </a:spcBef>
              <a:spcAft>
                <a:spcPts val="1200"/>
              </a:spcAft>
              <a:buNone/>
            </a:pPr>
            <a:r>
              <a:rPr lang="en">
                <a:solidFill>
                  <a:schemeClr val="dk1"/>
                </a:solidFill>
              </a:rPr>
              <a:t>The paper uses the concept of diffusing models to derive three different non-rigid matching algorithms, one using all the intensity levels in the static image, one using only contour points, and a last one operating on already segmented images.</a:t>
            </a:r>
            <a:r>
              <a:rPr lang="en" baseline="30000">
                <a:solidFill>
                  <a:schemeClr val="dk1"/>
                </a:solidFill>
              </a:rPr>
              <a:t>5</a:t>
            </a:r>
            <a:endParaRPr baseline="30000">
              <a:solidFill>
                <a:schemeClr val="dk1"/>
              </a:solidFill>
            </a:endParaRPr>
          </a:p>
        </p:txBody>
      </p:sp>
      <p:pic>
        <p:nvPicPr>
          <p:cNvPr id="237" name="Google Shape;237;p41"/>
          <p:cNvPicPr preferRelativeResize="0"/>
          <p:nvPr/>
        </p:nvPicPr>
        <p:blipFill>
          <a:blip r:embed="rId3">
            <a:alphaModFix/>
          </a:blip>
          <a:stretch>
            <a:fillRect/>
          </a:stretch>
        </p:blipFill>
        <p:spPr>
          <a:xfrm>
            <a:off x="3647750" y="1668350"/>
            <a:ext cx="1551050" cy="333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Image registration</a:t>
            </a:r>
            <a:endParaRPr b="1"/>
          </a:p>
        </p:txBody>
      </p:sp>
      <p:sp>
        <p:nvSpPr>
          <p:cNvPr id="72" name="Google Shape;72;p15"/>
          <p:cNvSpPr txBox="1">
            <a:spLocks noGrp="1"/>
          </p:cNvSpPr>
          <p:nvPr>
            <p:ph type="body" idx="1"/>
          </p:nvPr>
        </p:nvSpPr>
        <p:spPr>
          <a:xfrm>
            <a:off x="311700" y="1411300"/>
            <a:ext cx="8520600" cy="2520000"/>
          </a:xfrm>
          <a:prstGeom prst="rect">
            <a:avLst/>
          </a:prstGeom>
        </p:spPr>
        <p:txBody>
          <a:bodyPr spcFirstLastPara="1" wrap="square" lIns="91425" tIns="91425" rIns="91425" bIns="91425" anchor="t" anchorCtr="0">
            <a:normAutofit/>
          </a:bodyPr>
          <a:lstStyle/>
          <a:p>
            <a:pPr marL="457200" lvl="0" indent="-342900" algn="just" rtl="0">
              <a:lnSpc>
                <a:spcPct val="115000"/>
              </a:lnSpc>
              <a:spcBef>
                <a:spcPts val="1000"/>
              </a:spcBef>
              <a:spcAft>
                <a:spcPts val="0"/>
              </a:spcAft>
              <a:buClr>
                <a:srgbClr val="000000"/>
              </a:buClr>
              <a:buSzPts val="1800"/>
              <a:buChar char="-"/>
            </a:pPr>
            <a:r>
              <a:rPr lang="en">
                <a:solidFill>
                  <a:srgbClr val="000000"/>
                </a:solidFill>
              </a:rPr>
              <a:t>Process of transforming different sets of data into one coordinate system.</a:t>
            </a:r>
            <a:r>
              <a:rPr lang="en" baseline="30000">
                <a:solidFill>
                  <a:srgbClr val="000000"/>
                </a:solidFill>
              </a:rPr>
              <a:t>1</a:t>
            </a:r>
            <a:endParaRPr baseline="30000">
              <a:solidFill>
                <a:srgbClr val="000000"/>
              </a:solidFill>
            </a:endParaRPr>
          </a:p>
          <a:p>
            <a:pPr marL="457200" lvl="0" indent="-342900" algn="just" rtl="0">
              <a:lnSpc>
                <a:spcPct val="115000"/>
              </a:lnSpc>
              <a:spcBef>
                <a:spcPts val="1000"/>
              </a:spcBef>
              <a:spcAft>
                <a:spcPts val="0"/>
              </a:spcAft>
              <a:buClr>
                <a:srgbClr val="000000"/>
              </a:buClr>
              <a:buSzPts val="1800"/>
              <a:buChar char="-"/>
            </a:pPr>
            <a:r>
              <a:rPr lang="en">
                <a:solidFill>
                  <a:srgbClr val="000000"/>
                </a:solidFill>
              </a:rPr>
              <a:t>Finding corresponding structures and determining optimal transformation to correct the misalignment of the images and apply the transformation (image fusion).</a:t>
            </a:r>
            <a:endParaRPr>
              <a:solidFill>
                <a:srgbClr val="000000"/>
              </a:solidFill>
            </a:endParaRPr>
          </a:p>
          <a:p>
            <a:pPr marL="457200" lvl="0" indent="-342900" algn="just" rtl="0">
              <a:lnSpc>
                <a:spcPct val="115000"/>
              </a:lnSpc>
              <a:spcBef>
                <a:spcPts val="1000"/>
              </a:spcBef>
              <a:spcAft>
                <a:spcPts val="0"/>
              </a:spcAft>
              <a:buClr>
                <a:srgbClr val="000000"/>
              </a:buClr>
              <a:buSzPts val="1800"/>
              <a:buChar char="-"/>
            </a:pPr>
            <a:r>
              <a:rPr lang="en">
                <a:solidFill>
                  <a:srgbClr val="000000"/>
                </a:solidFill>
              </a:rPr>
              <a:t>Spatially transforming the target/subject/moving image(s) to align with the fixed/reference/source</a:t>
            </a:r>
            <a:r>
              <a:rPr lang="en" sz="1200">
                <a:solidFill>
                  <a:srgbClr val="000000"/>
                </a:solidFill>
                <a:latin typeface="Calibri"/>
                <a:ea typeface="Calibri"/>
                <a:cs typeface="Calibri"/>
                <a:sym typeface="Calibri"/>
              </a:rPr>
              <a:t> </a:t>
            </a:r>
            <a:r>
              <a:rPr lang="en">
                <a:solidFill>
                  <a:srgbClr val="000000"/>
                </a:solidFill>
              </a:rPr>
              <a:t>image.</a:t>
            </a:r>
            <a:r>
              <a:rPr lang="en" baseline="30000">
                <a:solidFill>
                  <a:srgbClr val="000000"/>
                </a:solidFill>
              </a:rPr>
              <a:t>1</a:t>
            </a:r>
            <a:endParaRPr>
              <a:solidFill>
                <a:srgbClr val="000000"/>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Diffusion models and Demon’s algorithm</a:t>
            </a:r>
            <a:r>
              <a:rPr lang="en" b="1" baseline="30000"/>
              <a:t>5</a:t>
            </a:r>
            <a:endParaRPr baseline="30000"/>
          </a:p>
        </p:txBody>
      </p:sp>
      <p:sp>
        <p:nvSpPr>
          <p:cNvPr id="243" name="Google Shape;243;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44" name="Google Shape;244;p42"/>
          <p:cNvPicPr preferRelativeResize="0"/>
          <p:nvPr/>
        </p:nvPicPr>
        <p:blipFill>
          <a:blip r:embed="rId3">
            <a:alphaModFix/>
          </a:blip>
          <a:stretch>
            <a:fillRect/>
          </a:stretch>
        </p:blipFill>
        <p:spPr>
          <a:xfrm>
            <a:off x="0" y="962325"/>
            <a:ext cx="9144000" cy="4092674"/>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Diffusion models and Demon’s algorithm</a:t>
            </a:r>
            <a:r>
              <a:rPr lang="en" b="1" baseline="30000"/>
              <a:t>3</a:t>
            </a:r>
            <a:endParaRPr b="1" baseline="30000"/>
          </a:p>
          <a:p>
            <a:pPr marL="0" lvl="0" indent="0" algn="l" rtl="0">
              <a:spcBef>
                <a:spcPts val="0"/>
              </a:spcBef>
              <a:spcAft>
                <a:spcPts val="0"/>
              </a:spcAft>
              <a:buNone/>
            </a:pPr>
            <a:endParaRPr/>
          </a:p>
        </p:txBody>
      </p:sp>
      <p:sp>
        <p:nvSpPr>
          <p:cNvPr id="250" name="Google Shape;250;p43"/>
          <p:cNvSpPr txBox="1">
            <a:spLocks noGrp="1"/>
          </p:cNvSpPr>
          <p:nvPr>
            <p:ph type="body" idx="1"/>
          </p:nvPr>
        </p:nvSpPr>
        <p:spPr>
          <a:xfrm>
            <a:off x="311700" y="1152475"/>
            <a:ext cx="8520600" cy="37587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sz="1908">
                <a:solidFill>
                  <a:schemeClr val="dk1"/>
                </a:solidFill>
              </a:rPr>
              <a:t>Depending on the way the demon positions are selected, the way the space of deformations is defined, the interpolation method that is used, and the way the demon forces are calculated, different variants can be obtained.</a:t>
            </a:r>
            <a:endParaRPr sz="1908">
              <a:solidFill>
                <a:schemeClr val="dk1"/>
              </a:solidFill>
            </a:endParaRPr>
          </a:p>
          <a:p>
            <a:pPr marL="0" lvl="0" indent="0" algn="l" rtl="0">
              <a:spcBef>
                <a:spcPts val="1200"/>
              </a:spcBef>
              <a:spcAft>
                <a:spcPts val="0"/>
              </a:spcAft>
              <a:buNone/>
            </a:pPr>
            <a:r>
              <a:rPr lang="en" sz="1908">
                <a:solidFill>
                  <a:schemeClr val="dk1"/>
                </a:solidFill>
              </a:rPr>
              <a:t>The most suitable version for medical image analysis involved:</a:t>
            </a:r>
            <a:endParaRPr sz="1908">
              <a:solidFill>
                <a:schemeClr val="dk1"/>
              </a:solidFill>
            </a:endParaRPr>
          </a:p>
          <a:p>
            <a:pPr marL="457200" lvl="0" indent="-340677" algn="l" rtl="0">
              <a:spcBef>
                <a:spcPts val="1200"/>
              </a:spcBef>
              <a:spcAft>
                <a:spcPts val="0"/>
              </a:spcAft>
              <a:buClr>
                <a:schemeClr val="dk1"/>
              </a:buClr>
              <a:buSzPct val="100000"/>
              <a:buAutoNum type="arabicPeriod"/>
            </a:pPr>
            <a:r>
              <a:rPr lang="en" sz="1908">
                <a:solidFill>
                  <a:schemeClr val="dk1"/>
                </a:solidFill>
              </a:rPr>
              <a:t>Selecting all image elements as demons, </a:t>
            </a:r>
            <a:endParaRPr sz="1908">
              <a:solidFill>
                <a:schemeClr val="dk1"/>
              </a:solidFill>
            </a:endParaRPr>
          </a:p>
          <a:p>
            <a:pPr marL="457200" lvl="0" indent="-340677" algn="l" rtl="0">
              <a:spcBef>
                <a:spcPts val="0"/>
              </a:spcBef>
              <a:spcAft>
                <a:spcPts val="0"/>
              </a:spcAft>
              <a:buClr>
                <a:schemeClr val="dk1"/>
              </a:buClr>
              <a:buSzPct val="100000"/>
              <a:buAutoNum type="arabicPeriod"/>
            </a:pPr>
            <a:r>
              <a:rPr lang="en" sz="1908">
                <a:solidFill>
                  <a:schemeClr val="dk1"/>
                </a:solidFill>
              </a:rPr>
              <a:t>Calculating demon forces by considering the optical flow constraint, </a:t>
            </a:r>
            <a:endParaRPr sz="1908">
              <a:solidFill>
                <a:schemeClr val="dk1"/>
              </a:solidFill>
            </a:endParaRPr>
          </a:p>
          <a:p>
            <a:pPr marL="457200" lvl="0" indent="-340677" algn="l" rtl="0">
              <a:spcBef>
                <a:spcPts val="0"/>
              </a:spcBef>
              <a:spcAft>
                <a:spcPts val="0"/>
              </a:spcAft>
              <a:buClr>
                <a:schemeClr val="dk1"/>
              </a:buClr>
              <a:buSzPct val="100000"/>
              <a:buAutoNum type="arabicPeriod"/>
            </a:pPr>
            <a:r>
              <a:rPr lang="en" sz="1908">
                <a:solidFill>
                  <a:schemeClr val="dk1"/>
                </a:solidFill>
              </a:rPr>
              <a:t>Assuming a nonparametric deformation model that was regularized by applying a Gaussian filter after each iteration, and </a:t>
            </a:r>
            <a:endParaRPr sz="1908">
              <a:solidFill>
                <a:schemeClr val="dk1"/>
              </a:solidFill>
            </a:endParaRPr>
          </a:p>
          <a:p>
            <a:pPr marL="457200" lvl="0" indent="-340677" algn="l" rtl="0">
              <a:spcBef>
                <a:spcPts val="0"/>
              </a:spcBef>
              <a:spcAft>
                <a:spcPts val="0"/>
              </a:spcAft>
              <a:buClr>
                <a:schemeClr val="dk1"/>
              </a:buClr>
              <a:buSzPct val="100000"/>
              <a:buAutoNum type="arabicPeriod"/>
            </a:pPr>
            <a:r>
              <a:rPr lang="en" sz="1908">
                <a:solidFill>
                  <a:schemeClr val="dk1"/>
                </a:solidFill>
              </a:rPr>
              <a:t>A trilinear interpolation scheme.</a:t>
            </a:r>
            <a:endParaRPr sz="1908">
              <a:solidFill>
                <a:schemeClr val="dk1"/>
              </a:solidFill>
            </a:endParaRPr>
          </a:p>
          <a:p>
            <a:pPr marL="0" lvl="0" indent="0" algn="l" rtl="0">
              <a:spcBef>
                <a:spcPts val="1200"/>
              </a:spcBef>
              <a:spcAft>
                <a:spcPts val="1200"/>
              </a:spcAft>
              <a:buNone/>
            </a:pPr>
            <a:r>
              <a:rPr lang="en" sz="1908">
                <a:solidFill>
                  <a:schemeClr val="dk1"/>
                </a:solidFill>
              </a:rPr>
              <a:t>The methods described by Thirion share the iterative approach, that is, iterating between estimating the displacements and regularizing to obtain the transformation. This iterative approach results in increased computational efficiency. </a:t>
            </a:r>
            <a:endParaRPr sz="1908">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320" b="1"/>
              <a:t>Demon’s algorithm: literature review</a:t>
            </a:r>
            <a:r>
              <a:rPr lang="en" sz="2320" b="1" baseline="30000"/>
              <a:t>3</a:t>
            </a:r>
            <a:endParaRPr sz="2320" b="1" baseline="30000"/>
          </a:p>
        </p:txBody>
      </p:sp>
      <p:sp>
        <p:nvSpPr>
          <p:cNvPr id="256" name="Google Shape;256;p44"/>
          <p:cNvSpPr txBox="1">
            <a:spLocks noGrp="1"/>
          </p:cNvSpPr>
          <p:nvPr>
            <p:ph type="body" idx="1"/>
          </p:nvPr>
        </p:nvSpPr>
        <p:spPr>
          <a:xfrm>
            <a:off x="311700" y="1152475"/>
            <a:ext cx="8520600" cy="3847200"/>
          </a:xfrm>
          <a:prstGeom prst="rect">
            <a:avLst/>
          </a:prstGeom>
        </p:spPr>
        <p:txBody>
          <a:bodyPr spcFirstLastPara="1" wrap="square" lIns="91425" tIns="91425" rIns="91425" bIns="91425" anchor="t" anchorCtr="0">
            <a:noAutofit/>
          </a:bodyPr>
          <a:lstStyle/>
          <a:p>
            <a:pPr marL="457200" lvl="0" indent="-314325" algn="just" rtl="0">
              <a:lnSpc>
                <a:spcPct val="115000"/>
              </a:lnSpc>
              <a:spcBef>
                <a:spcPts val="0"/>
              </a:spcBef>
              <a:spcAft>
                <a:spcPts val="0"/>
              </a:spcAft>
              <a:buClr>
                <a:schemeClr val="dk1"/>
              </a:buClr>
              <a:buSzPts val="1350"/>
              <a:buChar char="-"/>
            </a:pPr>
            <a:r>
              <a:rPr lang="en" sz="1350">
                <a:solidFill>
                  <a:schemeClr val="dk1"/>
                </a:solidFill>
              </a:rPr>
              <a:t>In 1999, Pennec </a:t>
            </a:r>
            <a:r>
              <a:rPr lang="en" sz="1350" i="1">
                <a:solidFill>
                  <a:schemeClr val="dk1"/>
                </a:solidFill>
              </a:rPr>
              <a:t>et al</a:t>
            </a:r>
            <a:r>
              <a:rPr lang="en" sz="1350">
                <a:solidFill>
                  <a:schemeClr val="dk1"/>
                </a:solidFill>
              </a:rPr>
              <a:t>.</a:t>
            </a:r>
            <a:r>
              <a:rPr lang="en" sz="1350" baseline="30000">
                <a:solidFill>
                  <a:schemeClr val="dk1"/>
                </a:solidFill>
              </a:rPr>
              <a:t> </a:t>
            </a:r>
            <a:r>
              <a:rPr lang="en" sz="1350">
                <a:solidFill>
                  <a:schemeClr val="dk1"/>
                </a:solidFill>
              </a:rPr>
              <a:t>in [6] studied image registration as an energy minimization problem and drew the connection of the Demons algorithm with gradient descent schemes. Thirion’s image force based on optical flow was shown to be equivalent with a second order gradient descent on the Sum of Square Differences (SSD) matching criterion. </a:t>
            </a:r>
            <a:endParaRPr sz="1350">
              <a:solidFill>
                <a:schemeClr val="dk1"/>
              </a:solidFill>
            </a:endParaRPr>
          </a:p>
          <a:p>
            <a:pPr marL="457200" lvl="0" indent="-314325" algn="just" rtl="0">
              <a:lnSpc>
                <a:spcPct val="115000"/>
              </a:lnSpc>
              <a:spcBef>
                <a:spcPts val="1000"/>
              </a:spcBef>
              <a:spcAft>
                <a:spcPts val="0"/>
              </a:spcAft>
              <a:buClr>
                <a:schemeClr val="dk1"/>
              </a:buClr>
              <a:buSzPts val="1350"/>
              <a:buChar char="-"/>
            </a:pPr>
            <a:r>
              <a:rPr lang="en" sz="1350">
                <a:solidFill>
                  <a:schemeClr val="dk1"/>
                </a:solidFill>
              </a:rPr>
              <a:t>In [7], Vercauteren </a:t>
            </a:r>
            <a:r>
              <a:rPr lang="en" sz="1350" i="1">
                <a:solidFill>
                  <a:schemeClr val="dk1"/>
                </a:solidFill>
              </a:rPr>
              <a:t>et al.</a:t>
            </a:r>
            <a:r>
              <a:rPr lang="en" sz="1350">
                <a:solidFill>
                  <a:schemeClr val="dk1"/>
                </a:solidFill>
              </a:rPr>
              <a:t> proposed a variant of Thirion’s algorithm endowed with the diffeomorphic property. In contrast to classical Demons approaches, in every iteration of the algorithm an update field is estimated. In order to estimate the current transformation, a compositional update rule is used between the previous estimate and the exponential map of the update field.</a:t>
            </a:r>
            <a:endParaRPr sz="1350">
              <a:solidFill>
                <a:schemeClr val="dk1"/>
              </a:solidFill>
            </a:endParaRPr>
          </a:p>
          <a:p>
            <a:pPr marL="457200" lvl="0" indent="-314325" algn="just" rtl="0">
              <a:lnSpc>
                <a:spcPct val="115000"/>
              </a:lnSpc>
              <a:spcBef>
                <a:spcPts val="1000"/>
              </a:spcBef>
              <a:spcAft>
                <a:spcPts val="0"/>
              </a:spcAft>
              <a:buClr>
                <a:schemeClr val="dk1"/>
              </a:buClr>
              <a:buSzPts val="1350"/>
              <a:buChar char="-"/>
            </a:pPr>
            <a:r>
              <a:rPr lang="en" sz="1350">
                <a:solidFill>
                  <a:schemeClr val="dk1"/>
                </a:solidFill>
              </a:rPr>
              <a:t>To further facilitate the use of the Demons algorithm in anatomical computational studies, Vercauteren et al. in [8] extended Demons to be symmetric. Initially, it was shown how the complete spatial transformation can be represented in the log-domain. Subsequently, a symmetric extension was provided by averaging the forward and backward forces that were computed separately.</a:t>
            </a:r>
            <a:endParaRPr sz="1350">
              <a:solidFill>
                <a:schemeClr val="dk1"/>
              </a:solidFill>
            </a:endParaRPr>
          </a:p>
          <a:p>
            <a:pPr marL="0" lvl="0" indent="0" algn="just" rtl="0">
              <a:lnSpc>
                <a:spcPct val="115000"/>
              </a:lnSpc>
              <a:spcBef>
                <a:spcPts val="1200"/>
              </a:spcBef>
              <a:spcAft>
                <a:spcPts val="1200"/>
              </a:spcAft>
              <a:buNone/>
            </a:pPr>
            <a:r>
              <a:rPr lang="en" sz="1350">
                <a:solidFill>
                  <a:schemeClr val="dk1"/>
                </a:solidFill>
              </a:rPr>
              <a:t>These models used an SSD criterion to drive the matching, hence suitable for mono-modal image registration. </a:t>
            </a:r>
            <a:endParaRPr sz="135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rgbClr val="000000"/>
              </a:buClr>
              <a:buSzPct val="42672"/>
              <a:buFont typeface="Arial"/>
              <a:buNone/>
            </a:pPr>
            <a:r>
              <a:rPr lang="en" sz="2320" b="1"/>
              <a:t>Demon’s algorithm: literature review</a:t>
            </a:r>
            <a:r>
              <a:rPr lang="en" sz="2320" b="1" baseline="30000"/>
              <a:t>3</a:t>
            </a:r>
            <a:endParaRPr sz="2320" b="1" baseline="30000"/>
          </a:p>
          <a:p>
            <a:pPr marL="0" lvl="0" indent="0" algn="l" rtl="0">
              <a:spcBef>
                <a:spcPts val="0"/>
              </a:spcBef>
              <a:spcAft>
                <a:spcPts val="0"/>
              </a:spcAft>
              <a:buNone/>
            </a:pPr>
            <a:endParaRPr/>
          </a:p>
        </p:txBody>
      </p:sp>
      <p:sp>
        <p:nvSpPr>
          <p:cNvPr id="262" name="Google Shape;262;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a:solidFill>
                  <a:schemeClr val="dk1"/>
                </a:solidFill>
              </a:rPr>
              <a:t>Following approaches covered multi-modal registration problems:</a:t>
            </a:r>
            <a:endParaRPr>
              <a:solidFill>
                <a:schemeClr val="dk1"/>
              </a:solidFill>
            </a:endParaRPr>
          </a:p>
          <a:p>
            <a:pPr marL="457200" lvl="0" indent="-342900" algn="l" rtl="0">
              <a:spcBef>
                <a:spcPts val="1200"/>
              </a:spcBef>
              <a:spcAft>
                <a:spcPts val="0"/>
              </a:spcAft>
              <a:buClr>
                <a:schemeClr val="dk1"/>
              </a:buClr>
              <a:buSzPts val="1800"/>
              <a:buChar char="-"/>
            </a:pPr>
            <a:r>
              <a:rPr lang="en">
                <a:solidFill>
                  <a:schemeClr val="dk1"/>
                </a:solidFill>
              </a:rPr>
              <a:t>Guimond </a:t>
            </a:r>
            <a:r>
              <a:rPr lang="en" i="1">
                <a:solidFill>
                  <a:schemeClr val="dk1"/>
                </a:solidFill>
              </a:rPr>
              <a:t>et al.</a:t>
            </a:r>
            <a:r>
              <a:rPr lang="en">
                <a:solidFill>
                  <a:schemeClr val="dk1"/>
                </a:solidFill>
              </a:rPr>
              <a:t> in [9] proposed a method that alternates between Demons based registration and intensity correction.</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Other efforts include the encoding of similarity metrics such as normalized mutual information by Tristán-Vega </a:t>
            </a:r>
            <a:r>
              <a:rPr lang="en" i="1">
                <a:solidFill>
                  <a:schemeClr val="dk1"/>
                </a:solidFill>
              </a:rPr>
              <a:t>et al</a:t>
            </a:r>
            <a:r>
              <a:rPr lang="en">
                <a:solidFill>
                  <a:schemeClr val="dk1"/>
                </a:solidFill>
              </a:rPr>
              <a:t>. in [10] and Modat </a:t>
            </a:r>
            <a:r>
              <a:rPr lang="en" i="1">
                <a:solidFill>
                  <a:schemeClr val="dk1"/>
                </a:solidFill>
              </a:rPr>
              <a:t>et al</a:t>
            </a:r>
            <a:r>
              <a:rPr lang="en">
                <a:solidFill>
                  <a:schemeClr val="dk1"/>
                </a:solidFill>
              </a:rPr>
              <a:t>. in [11].</a:t>
            </a:r>
            <a:endParaRPr>
              <a:solidFill>
                <a:schemeClr val="dk1"/>
              </a:solidFill>
            </a:endParaRPr>
          </a:p>
          <a:p>
            <a:pPr marL="0" lvl="0" indent="0" algn="l" rtl="0">
              <a:spcBef>
                <a:spcPts val="1200"/>
              </a:spcBef>
              <a:spcAft>
                <a:spcPts val="0"/>
              </a:spcAft>
              <a:buNone/>
            </a:pPr>
            <a:r>
              <a:rPr lang="en">
                <a:solidFill>
                  <a:schemeClr val="dk1"/>
                </a:solidFill>
              </a:rPr>
              <a:t>The application of the Demons algorithm is not limited to scalar images and has been extended to:</a:t>
            </a:r>
            <a:endParaRPr>
              <a:solidFill>
                <a:schemeClr val="dk1"/>
              </a:solidFill>
            </a:endParaRPr>
          </a:p>
          <a:p>
            <a:pPr marL="457200" lvl="0" indent="-342900" algn="l" rtl="0">
              <a:spcBef>
                <a:spcPts val="1200"/>
              </a:spcBef>
              <a:spcAft>
                <a:spcPts val="0"/>
              </a:spcAft>
              <a:buClr>
                <a:schemeClr val="dk1"/>
              </a:buClr>
              <a:buSzPts val="1800"/>
              <a:buChar char="-"/>
            </a:pPr>
            <a:r>
              <a:rPr lang="en">
                <a:solidFill>
                  <a:schemeClr val="dk1"/>
                </a:solidFill>
              </a:rPr>
              <a:t>multi-channel images</a:t>
            </a:r>
            <a:r>
              <a:rPr lang="en" baseline="30000">
                <a:solidFill>
                  <a:schemeClr val="dk1"/>
                </a:solidFill>
              </a:rPr>
              <a:t>12</a:t>
            </a:r>
            <a:r>
              <a:rPr lang="en">
                <a:solidFill>
                  <a:schemeClr val="dk1"/>
                </a:solidFill>
              </a:rPr>
              <a:t>, </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diffusion tensor ones</a:t>
            </a:r>
            <a:r>
              <a:rPr lang="en" baseline="30000">
                <a:solidFill>
                  <a:schemeClr val="dk1"/>
                </a:solidFill>
              </a:rPr>
              <a:t> 13</a:t>
            </a:r>
            <a:r>
              <a:rPr lang="en">
                <a:solidFill>
                  <a:schemeClr val="dk1"/>
                </a:solidFill>
              </a:rPr>
              <a:t>, as well as </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different geometries</a:t>
            </a:r>
            <a:r>
              <a:rPr lang="en" baseline="30000">
                <a:solidFill>
                  <a:schemeClr val="dk1"/>
                </a:solidFill>
              </a:rPr>
              <a:t>14</a:t>
            </a:r>
            <a:endParaRPr baseline="300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Free form deformations (FFDs)</a:t>
            </a:r>
            <a:r>
              <a:rPr lang="en" b="1" baseline="30000"/>
              <a:t>3</a:t>
            </a:r>
            <a:endParaRPr b="1" baseline="30000"/>
          </a:p>
        </p:txBody>
      </p:sp>
      <p:sp>
        <p:nvSpPr>
          <p:cNvPr id="268" name="Google Shape;268;p46"/>
          <p:cNvSpPr txBox="1">
            <a:spLocks noGrp="1"/>
          </p:cNvSpPr>
          <p:nvPr>
            <p:ph type="body" idx="1"/>
          </p:nvPr>
        </p:nvSpPr>
        <p:spPr>
          <a:xfrm>
            <a:off x="311700" y="1152475"/>
            <a:ext cx="8744100" cy="379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Free-form deformations (FFDs) is one of the most common types of transformation models in medical image registration. A rectangular grid </a:t>
            </a:r>
            <a:r>
              <a:rPr lang="en" i="1">
                <a:solidFill>
                  <a:schemeClr val="dk1"/>
                </a:solidFill>
              </a:rPr>
              <a:t>G = K</a:t>
            </a:r>
            <a:r>
              <a:rPr lang="en" i="1" baseline="-25000">
                <a:solidFill>
                  <a:schemeClr val="dk1"/>
                </a:solidFill>
              </a:rPr>
              <a:t>x</a:t>
            </a:r>
            <a:r>
              <a:rPr lang="en" i="1">
                <a:solidFill>
                  <a:schemeClr val="dk1"/>
                </a:solidFill>
              </a:rPr>
              <a:t> </a:t>
            </a:r>
            <a:r>
              <a:rPr lang="en">
                <a:solidFill>
                  <a:schemeClr val="dk1"/>
                </a:solidFill>
              </a:rPr>
              <a:t>x</a:t>
            </a:r>
            <a:r>
              <a:rPr lang="en" i="1">
                <a:solidFill>
                  <a:schemeClr val="dk1"/>
                </a:solidFill>
              </a:rPr>
              <a:t> K</a:t>
            </a:r>
            <a:r>
              <a:rPr lang="en" i="1" baseline="-25000">
                <a:solidFill>
                  <a:schemeClr val="dk1"/>
                </a:solidFill>
              </a:rPr>
              <a:t>y</a:t>
            </a:r>
            <a:r>
              <a:rPr lang="en" i="1">
                <a:solidFill>
                  <a:schemeClr val="dk1"/>
                </a:solidFill>
              </a:rPr>
              <a:t> </a:t>
            </a:r>
            <a:r>
              <a:rPr lang="en">
                <a:solidFill>
                  <a:schemeClr val="dk1"/>
                </a:solidFill>
              </a:rPr>
              <a:t>x</a:t>
            </a:r>
            <a:r>
              <a:rPr lang="en" i="1">
                <a:solidFill>
                  <a:schemeClr val="dk1"/>
                </a:solidFill>
              </a:rPr>
              <a:t> K</a:t>
            </a:r>
            <a:r>
              <a:rPr lang="en" i="1" baseline="-25000">
                <a:solidFill>
                  <a:schemeClr val="dk1"/>
                </a:solidFill>
              </a:rPr>
              <a:t>z </a:t>
            </a:r>
            <a:r>
              <a:rPr lang="en">
                <a:solidFill>
                  <a:schemeClr val="dk1"/>
                </a:solidFill>
              </a:rPr>
              <a:t>is superimposed on the image (size </a:t>
            </a:r>
            <a:r>
              <a:rPr lang="en" i="1">
                <a:solidFill>
                  <a:schemeClr val="dk1"/>
                </a:solidFill>
              </a:rPr>
              <a:t>N</a:t>
            </a:r>
            <a:r>
              <a:rPr lang="en" i="1" baseline="-25000">
                <a:solidFill>
                  <a:schemeClr val="dk1"/>
                </a:solidFill>
              </a:rPr>
              <a:t>x</a:t>
            </a:r>
            <a:r>
              <a:rPr lang="en" i="1">
                <a:solidFill>
                  <a:schemeClr val="dk1"/>
                </a:solidFill>
              </a:rPr>
              <a:t> </a:t>
            </a:r>
            <a:r>
              <a:rPr lang="en">
                <a:solidFill>
                  <a:schemeClr val="dk1"/>
                </a:solidFill>
              </a:rPr>
              <a:t>x</a:t>
            </a:r>
            <a:r>
              <a:rPr lang="en" i="1">
                <a:solidFill>
                  <a:schemeClr val="dk1"/>
                </a:solidFill>
              </a:rPr>
              <a:t> N</a:t>
            </a:r>
            <a:r>
              <a:rPr lang="en" i="1" baseline="-25000">
                <a:solidFill>
                  <a:schemeClr val="dk1"/>
                </a:solidFill>
              </a:rPr>
              <a:t>y</a:t>
            </a:r>
            <a:r>
              <a:rPr lang="en" i="1">
                <a:solidFill>
                  <a:schemeClr val="dk1"/>
                </a:solidFill>
              </a:rPr>
              <a:t> </a:t>
            </a:r>
            <a:r>
              <a:rPr lang="en">
                <a:solidFill>
                  <a:schemeClr val="dk1"/>
                </a:solidFill>
              </a:rPr>
              <a:t>x</a:t>
            </a:r>
            <a:r>
              <a:rPr lang="en" i="1">
                <a:solidFill>
                  <a:schemeClr val="dk1"/>
                </a:solidFill>
              </a:rPr>
              <a:t> N</a:t>
            </a:r>
            <a:r>
              <a:rPr lang="en" i="1" baseline="-25000">
                <a:solidFill>
                  <a:schemeClr val="dk1"/>
                </a:solidFill>
              </a:rPr>
              <a:t>z</a:t>
            </a:r>
            <a:r>
              <a:rPr lang="en" i="1">
                <a:solidFill>
                  <a:schemeClr val="dk1"/>
                </a:solidFill>
              </a:rPr>
              <a:t>, K</a:t>
            </a:r>
            <a:r>
              <a:rPr lang="en" i="1" baseline="-25000">
                <a:solidFill>
                  <a:schemeClr val="dk1"/>
                </a:solidFill>
              </a:rPr>
              <a:t>x</a:t>
            </a:r>
            <a:r>
              <a:rPr lang="en" i="1">
                <a:solidFill>
                  <a:schemeClr val="dk1"/>
                </a:solidFill>
              </a:rPr>
              <a:t>&lt;&lt;N</a:t>
            </a:r>
            <a:r>
              <a:rPr lang="en" i="1" baseline="-25000">
                <a:solidFill>
                  <a:schemeClr val="dk1"/>
                </a:solidFill>
              </a:rPr>
              <a:t>x</a:t>
            </a:r>
            <a:r>
              <a:rPr lang="en" i="1">
                <a:solidFill>
                  <a:schemeClr val="dk1"/>
                </a:solidFill>
              </a:rPr>
              <a:t>, K</a:t>
            </a:r>
            <a:r>
              <a:rPr lang="en" i="1" baseline="-25000">
                <a:solidFill>
                  <a:schemeClr val="dk1"/>
                </a:solidFill>
              </a:rPr>
              <a:t>y</a:t>
            </a:r>
            <a:r>
              <a:rPr lang="en" i="1">
                <a:solidFill>
                  <a:schemeClr val="dk1"/>
                </a:solidFill>
              </a:rPr>
              <a:t>&lt;&lt;N</a:t>
            </a:r>
            <a:r>
              <a:rPr lang="en" i="1" baseline="-25000">
                <a:solidFill>
                  <a:schemeClr val="dk1"/>
                </a:solidFill>
              </a:rPr>
              <a:t>y</a:t>
            </a:r>
            <a:r>
              <a:rPr lang="en" i="1">
                <a:solidFill>
                  <a:schemeClr val="dk1"/>
                </a:solidFill>
              </a:rPr>
              <a:t>, K</a:t>
            </a:r>
            <a:r>
              <a:rPr lang="en" i="1" baseline="-25000">
                <a:solidFill>
                  <a:schemeClr val="dk1"/>
                </a:solidFill>
              </a:rPr>
              <a:t>z</a:t>
            </a:r>
            <a:r>
              <a:rPr lang="en" i="1">
                <a:solidFill>
                  <a:schemeClr val="dk1"/>
                </a:solidFill>
              </a:rPr>
              <a:t>&lt;&lt;N</a:t>
            </a:r>
            <a:r>
              <a:rPr lang="en" i="1" baseline="-25000">
                <a:solidFill>
                  <a:schemeClr val="dk1"/>
                </a:solidFill>
              </a:rPr>
              <a:t>z</a:t>
            </a:r>
            <a:r>
              <a:rPr lang="en">
                <a:solidFill>
                  <a:schemeClr val="dk1"/>
                </a:solidFill>
              </a:rPr>
              <a:t>) that gets deformed under the influence of the control points. The dense deformation is given as a summation of tensor products of univariate splines. The displacement field is given by: </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1200"/>
              </a:spcBef>
              <a:spcAft>
                <a:spcPts val="1200"/>
              </a:spcAft>
              <a:buNone/>
            </a:pPr>
            <a:endParaRPr>
              <a:solidFill>
                <a:schemeClr val="dk1"/>
              </a:solidFill>
            </a:endParaRPr>
          </a:p>
        </p:txBody>
      </p:sp>
      <p:pic>
        <p:nvPicPr>
          <p:cNvPr id="269" name="Google Shape;269;p46"/>
          <p:cNvPicPr preferRelativeResize="0"/>
          <p:nvPr/>
        </p:nvPicPr>
        <p:blipFill>
          <a:blip r:embed="rId3">
            <a:alphaModFix/>
          </a:blip>
          <a:stretch>
            <a:fillRect/>
          </a:stretch>
        </p:blipFill>
        <p:spPr>
          <a:xfrm>
            <a:off x="1552763" y="3233275"/>
            <a:ext cx="6123762" cy="572700"/>
          </a:xfrm>
          <a:prstGeom prst="rect">
            <a:avLst/>
          </a:prstGeom>
          <a:noFill/>
          <a:ln>
            <a:noFill/>
          </a:ln>
        </p:spPr>
      </p:pic>
      <p:pic>
        <p:nvPicPr>
          <p:cNvPr id="270" name="Google Shape;270;p46"/>
          <p:cNvPicPr preferRelativeResize="0"/>
          <p:nvPr/>
        </p:nvPicPr>
        <p:blipFill>
          <a:blip r:embed="rId4">
            <a:alphaModFix/>
          </a:blip>
          <a:stretch>
            <a:fillRect/>
          </a:stretch>
        </p:blipFill>
        <p:spPr>
          <a:xfrm>
            <a:off x="630500" y="3805975"/>
            <a:ext cx="7776074" cy="741350"/>
          </a:xfrm>
          <a:prstGeom prst="rect">
            <a:avLst/>
          </a:prstGeom>
          <a:noFill/>
          <a:ln>
            <a:noFill/>
          </a:ln>
        </p:spPr>
      </p:pic>
      <p:pic>
        <p:nvPicPr>
          <p:cNvPr id="271" name="Google Shape;271;p46"/>
          <p:cNvPicPr preferRelativeResize="0"/>
          <p:nvPr/>
        </p:nvPicPr>
        <p:blipFill>
          <a:blip r:embed="rId5">
            <a:alphaModFix/>
          </a:blip>
          <a:stretch>
            <a:fillRect/>
          </a:stretch>
        </p:blipFill>
        <p:spPr>
          <a:xfrm>
            <a:off x="2665775" y="4582100"/>
            <a:ext cx="3163525" cy="2456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Free form deformations (FFDs)</a:t>
            </a:r>
            <a:endParaRPr b="1" baseline="30000"/>
          </a:p>
          <a:p>
            <a:pPr marL="0" lvl="0" indent="0" algn="l" rtl="0">
              <a:spcBef>
                <a:spcPts val="0"/>
              </a:spcBef>
              <a:spcAft>
                <a:spcPts val="0"/>
              </a:spcAft>
              <a:buNone/>
            </a:pPr>
            <a:endParaRPr/>
          </a:p>
        </p:txBody>
      </p:sp>
      <p:sp>
        <p:nvSpPr>
          <p:cNvPr id="277" name="Google Shape;277;p47"/>
          <p:cNvSpPr txBox="1">
            <a:spLocks noGrp="1"/>
          </p:cNvSpPr>
          <p:nvPr>
            <p:ph type="body" idx="1"/>
          </p:nvPr>
        </p:nvSpPr>
        <p:spPr>
          <a:xfrm>
            <a:off x="311700" y="1417925"/>
            <a:ext cx="8520600" cy="2309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Advantages of FFDs:</a:t>
            </a:r>
            <a:r>
              <a:rPr lang="en" baseline="30000">
                <a:solidFill>
                  <a:schemeClr val="dk1"/>
                </a:solidFill>
              </a:rPr>
              <a:t>3</a:t>
            </a:r>
            <a:endParaRPr baseline="30000">
              <a:solidFill>
                <a:schemeClr val="dk1"/>
              </a:solidFill>
            </a:endParaRPr>
          </a:p>
          <a:p>
            <a:pPr marL="457200" lvl="0" indent="-342900" algn="l" rtl="0">
              <a:spcBef>
                <a:spcPts val="1200"/>
              </a:spcBef>
              <a:spcAft>
                <a:spcPts val="0"/>
              </a:spcAft>
              <a:buClr>
                <a:schemeClr val="dk1"/>
              </a:buClr>
              <a:buSzPts val="1800"/>
              <a:buAutoNum type="arabicPeriod"/>
            </a:pPr>
            <a:r>
              <a:rPr lang="en">
                <a:solidFill>
                  <a:schemeClr val="dk1"/>
                </a:solidFill>
              </a:rPr>
              <a:t>This transformation model is simple </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Can efficiently provide smooth deformations. </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Requires few degrees of freedom to describe local deformations.</a:t>
            </a:r>
            <a:endParaRPr>
              <a:solidFill>
                <a:schemeClr val="dk1"/>
              </a:solidFill>
            </a:endParaRPr>
          </a:p>
          <a:p>
            <a:pPr marL="0" lvl="0" indent="0" algn="l" rtl="0">
              <a:spcBef>
                <a:spcPts val="1200"/>
              </a:spcBef>
              <a:spcAft>
                <a:spcPts val="1200"/>
              </a:spcAft>
              <a:buNone/>
            </a:pPr>
            <a:r>
              <a:rPr lang="en">
                <a:solidFill>
                  <a:schemeClr val="dk1"/>
                </a:solidFill>
              </a:rPr>
              <a:t>Further literature review and details are provided in [3]</a:t>
            </a:r>
            <a:endParaRPr>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Matching criteria</a:t>
            </a:r>
            <a:endParaRPr b="1"/>
          </a:p>
        </p:txBody>
      </p:sp>
      <p:sp>
        <p:nvSpPr>
          <p:cNvPr id="283" name="Google Shape;283;p48"/>
          <p:cNvSpPr txBox="1">
            <a:spLocks noGrp="1"/>
          </p:cNvSpPr>
          <p:nvPr>
            <p:ph type="body" idx="1"/>
          </p:nvPr>
        </p:nvSpPr>
        <p:spPr>
          <a:xfrm>
            <a:off x="311700" y="1152475"/>
            <a:ext cx="8520600" cy="3603900"/>
          </a:xfrm>
          <a:prstGeom prst="rect">
            <a:avLst/>
          </a:prstGeom>
        </p:spPr>
        <p:txBody>
          <a:bodyPr spcFirstLastPara="1" wrap="square" lIns="91425" tIns="91425" rIns="91425" bIns="91425" anchor="t" anchorCtr="0">
            <a:normAutofit/>
          </a:bodyPr>
          <a:lstStyle/>
          <a:p>
            <a:pPr marL="0" lvl="0" indent="0" algn="just" rtl="0">
              <a:lnSpc>
                <a:spcPct val="150000"/>
              </a:lnSpc>
              <a:spcBef>
                <a:spcPts val="0"/>
              </a:spcBef>
              <a:spcAft>
                <a:spcPts val="0"/>
              </a:spcAft>
              <a:buNone/>
            </a:pPr>
            <a:r>
              <a:rPr lang="en">
                <a:solidFill>
                  <a:schemeClr val="dk1"/>
                </a:solidFill>
              </a:rPr>
              <a:t>We can distinguish registration methods using similarity criteria according to the type of information they exploit.</a:t>
            </a:r>
            <a:endParaRPr>
              <a:solidFill>
                <a:schemeClr val="dk1"/>
              </a:solidFill>
            </a:endParaRPr>
          </a:p>
          <a:p>
            <a:pPr marL="0" lvl="0" indent="0" algn="just" rtl="0">
              <a:lnSpc>
                <a:spcPct val="150000"/>
              </a:lnSpc>
              <a:spcBef>
                <a:spcPts val="1200"/>
              </a:spcBef>
              <a:spcAft>
                <a:spcPts val="1200"/>
              </a:spcAft>
              <a:buNone/>
            </a:pPr>
            <a:r>
              <a:rPr lang="en">
                <a:solidFill>
                  <a:schemeClr val="dk1"/>
                </a:solidFill>
              </a:rPr>
              <a:t>There are several approaches for both whether we’re dealing with a mono-modal or a multi-modal registration problem. In the mono-modal case, the use of standard similarity criteria (e.g., SSD or SAD) involving either intensities or multi-channel data extracted from the image through the application of filters is well-accepted by the community. In the multi-modal case, the use of information theoretic measures has become the prevalent solution.</a:t>
            </a:r>
            <a:endParaRPr>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4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Matching criteria</a:t>
            </a:r>
            <a:r>
              <a:rPr lang="en" b="1" baseline="30000"/>
              <a:t>3</a:t>
            </a:r>
            <a:endParaRPr b="1" baseline="30000"/>
          </a:p>
        </p:txBody>
      </p:sp>
      <p:sp>
        <p:nvSpPr>
          <p:cNvPr id="289" name="Google Shape;289;p4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90" name="Google Shape;290;p49"/>
          <p:cNvPicPr preferRelativeResize="0"/>
          <p:nvPr/>
        </p:nvPicPr>
        <p:blipFill>
          <a:blip r:embed="rId3">
            <a:alphaModFix/>
          </a:blip>
          <a:stretch>
            <a:fillRect/>
          </a:stretch>
        </p:blipFill>
        <p:spPr>
          <a:xfrm>
            <a:off x="0" y="901500"/>
            <a:ext cx="9144002" cy="413137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5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Optimization methods</a:t>
            </a:r>
            <a:r>
              <a:rPr lang="en" b="1" baseline="30000"/>
              <a:t>3</a:t>
            </a:r>
            <a:endParaRPr b="1" baseline="30000"/>
          </a:p>
        </p:txBody>
      </p:sp>
      <p:sp>
        <p:nvSpPr>
          <p:cNvPr id="296" name="Google Shape;296;p50"/>
          <p:cNvSpPr txBox="1">
            <a:spLocks noGrp="1"/>
          </p:cNvSpPr>
          <p:nvPr>
            <p:ph type="body" idx="1"/>
          </p:nvPr>
        </p:nvSpPr>
        <p:spPr>
          <a:xfrm>
            <a:off x="311700" y="1152475"/>
            <a:ext cx="8520600" cy="3902400"/>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0"/>
              </a:spcAft>
              <a:buNone/>
            </a:pPr>
            <a:r>
              <a:rPr lang="en">
                <a:solidFill>
                  <a:schemeClr val="dk1"/>
                </a:solidFill>
              </a:rPr>
              <a:t>The aim of optimization is to infer the optimal transformation that best aligns two images according to an objective function comprising a matching term and a regularization term. Optimization methods may be separated into two categories based on the nature of the variables that they try to infer:</a:t>
            </a:r>
            <a:endParaRPr>
              <a:solidFill>
                <a:schemeClr val="dk1"/>
              </a:solidFill>
            </a:endParaRPr>
          </a:p>
          <a:p>
            <a:pPr marL="457200" lvl="0" indent="-342900" algn="just" rtl="0">
              <a:spcBef>
                <a:spcPts val="1200"/>
              </a:spcBef>
              <a:spcAft>
                <a:spcPts val="0"/>
              </a:spcAft>
              <a:buClr>
                <a:schemeClr val="dk1"/>
              </a:buClr>
              <a:buSzPts val="1800"/>
              <a:buAutoNum type="arabicPeriod"/>
            </a:pPr>
            <a:r>
              <a:rPr lang="en">
                <a:solidFill>
                  <a:schemeClr val="dk1"/>
                </a:solidFill>
              </a:rPr>
              <a:t>continuous, and</a:t>
            </a:r>
            <a:endParaRPr>
              <a:solidFill>
                <a:schemeClr val="dk1"/>
              </a:solidFill>
            </a:endParaRPr>
          </a:p>
          <a:p>
            <a:pPr marL="457200" lvl="0" indent="-342900" algn="just" rtl="0">
              <a:spcBef>
                <a:spcPts val="0"/>
              </a:spcBef>
              <a:spcAft>
                <a:spcPts val="0"/>
              </a:spcAft>
              <a:buClr>
                <a:schemeClr val="dk1"/>
              </a:buClr>
              <a:buSzPts val="1800"/>
              <a:buAutoNum type="arabicPeriod"/>
            </a:pPr>
            <a:r>
              <a:rPr lang="en">
                <a:solidFill>
                  <a:schemeClr val="dk1"/>
                </a:solidFill>
              </a:rPr>
              <a:t>discrete. </a:t>
            </a:r>
            <a:endParaRPr>
              <a:solidFill>
                <a:schemeClr val="dk1"/>
              </a:solidFill>
            </a:endParaRPr>
          </a:p>
          <a:p>
            <a:pPr marL="0" lvl="0" indent="0" algn="just" rtl="0">
              <a:spcBef>
                <a:spcPts val="1200"/>
              </a:spcBef>
              <a:spcAft>
                <a:spcPts val="1200"/>
              </a:spcAft>
              <a:buNone/>
            </a:pPr>
            <a:r>
              <a:rPr lang="en">
                <a:solidFill>
                  <a:schemeClr val="dk1"/>
                </a:solidFill>
              </a:rPr>
              <a:t>The first class of methods solves optimization problems where the variables assume real values. On the contrary, methods in the second class solve problem the variables take values from a discrete set. Both classes of methods are constrained with respect to the nature of the objective function as well as the structure to be optimized.</a:t>
            </a:r>
            <a:endParaRPr>
              <a:solidFill>
                <a:schemeClr val="dk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5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Optimization methods</a:t>
            </a:r>
            <a:endParaRPr b="1"/>
          </a:p>
        </p:txBody>
      </p:sp>
      <p:sp>
        <p:nvSpPr>
          <p:cNvPr id="302" name="Google Shape;302;p5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303" name="Google Shape;303;p51"/>
          <p:cNvPicPr preferRelativeResize="0"/>
          <p:nvPr/>
        </p:nvPicPr>
        <p:blipFill>
          <a:blip r:embed="rId3">
            <a:alphaModFix/>
          </a:blip>
          <a:stretch>
            <a:fillRect/>
          </a:stretch>
        </p:blipFill>
        <p:spPr>
          <a:xfrm>
            <a:off x="3275" y="951275"/>
            <a:ext cx="9143998" cy="40650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t>Spatial transformations</a:t>
            </a:r>
            <a:endParaRPr b="1"/>
          </a:p>
        </p:txBody>
      </p:sp>
      <p:sp>
        <p:nvSpPr>
          <p:cNvPr id="78" name="Google Shape;78;p16"/>
          <p:cNvSpPr txBox="1">
            <a:spLocks noGrp="1"/>
          </p:cNvSpPr>
          <p:nvPr>
            <p:ph type="body" idx="1"/>
          </p:nvPr>
        </p:nvSpPr>
        <p:spPr>
          <a:xfrm>
            <a:off x="311700" y="4440625"/>
            <a:ext cx="8520600" cy="4830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i="1">
                <a:solidFill>
                  <a:schemeClr val="dk1"/>
                </a:solidFill>
              </a:rPr>
              <a:t>Types of misalignment </a:t>
            </a:r>
            <a:r>
              <a:rPr lang="en" i="1" baseline="30000">
                <a:solidFill>
                  <a:schemeClr val="dk1"/>
                </a:solidFill>
              </a:rPr>
              <a:t>2 </a:t>
            </a:r>
            <a:r>
              <a:rPr lang="en" i="1">
                <a:solidFill>
                  <a:schemeClr val="dk1"/>
                </a:solidFill>
              </a:rPr>
              <a:t>(linear deformation models)</a:t>
            </a:r>
            <a:endParaRPr i="1">
              <a:solidFill>
                <a:schemeClr val="dk1"/>
              </a:solidFill>
            </a:endParaRPr>
          </a:p>
        </p:txBody>
      </p:sp>
      <p:pic>
        <p:nvPicPr>
          <p:cNvPr id="79" name="Google Shape;79;p16"/>
          <p:cNvPicPr preferRelativeResize="0"/>
          <p:nvPr/>
        </p:nvPicPr>
        <p:blipFill>
          <a:blip r:embed="rId3">
            <a:alphaModFix/>
          </a:blip>
          <a:stretch>
            <a:fillRect/>
          </a:stretch>
        </p:blipFill>
        <p:spPr>
          <a:xfrm>
            <a:off x="3846350" y="1123738"/>
            <a:ext cx="1451300" cy="1523150"/>
          </a:xfrm>
          <a:prstGeom prst="rect">
            <a:avLst/>
          </a:prstGeom>
          <a:noFill/>
          <a:ln>
            <a:noFill/>
          </a:ln>
        </p:spPr>
      </p:pic>
      <p:pic>
        <p:nvPicPr>
          <p:cNvPr id="80" name="Google Shape;80;p16"/>
          <p:cNvPicPr preferRelativeResize="0"/>
          <p:nvPr/>
        </p:nvPicPr>
        <p:blipFill>
          <a:blip r:embed="rId4">
            <a:alphaModFix/>
          </a:blip>
          <a:stretch>
            <a:fillRect/>
          </a:stretch>
        </p:blipFill>
        <p:spPr>
          <a:xfrm>
            <a:off x="1252863" y="2571738"/>
            <a:ext cx="6638275" cy="174042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5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Optimization methods</a:t>
            </a:r>
            <a:endParaRPr b="1"/>
          </a:p>
        </p:txBody>
      </p:sp>
      <p:sp>
        <p:nvSpPr>
          <p:cNvPr id="309" name="Google Shape;309;p52"/>
          <p:cNvSpPr txBox="1">
            <a:spLocks noGrp="1"/>
          </p:cNvSpPr>
          <p:nvPr>
            <p:ph type="body" idx="1"/>
          </p:nvPr>
        </p:nvSpPr>
        <p:spPr>
          <a:xfrm>
            <a:off x="311700" y="1561725"/>
            <a:ext cx="8520600" cy="21990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chemeClr val="dk1"/>
                </a:solidFill>
              </a:rPr>
              <a:t>Registration is an inherently continuous problem. As a consequence, continuous optimization methods have been the main driving force behind registration algorithms. Recently, discrete optimization techniques have been proposed to tackle deformable registration. </a:t>
            </a:r>
            <a:endParaRPr>
              <a:solidFill>
                <a:schemeClr val="dk1"/>
              </a:solidFill>
            </a:endParaRPr>
          </a:p>
          <a:p>
            <a:pPr marL="0" lvl="0" indent="0" algn="just" rtl="0">
              <a:spcBef>
                <a:spcPts val="1200"/>
              </a:spcBef>
              <a:spcAft>
                <a:spcPts val="1200"/>
              </a:spcAft>
              <a:buNone/>
            </a:pPr>
            <a:r>
              <a:rPr lang="en">
                <a:solidFill>
                  <a:schemeClr val="dk1"/>
                </a:solidFill>
              </a:rPr>
              <a:t>These methods have been described in complete detail in survey paper [3].</a:t>
            </a:r>
            <a:endParaRPr>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5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Difficulty in evaluation of registration methods</a:t>
            </a:r>
            <a:r>
              <a:rPr lang="en" b="1" baseline="30000"/>
              <a:t>3</a:t>
            </a:r>
            <a:endParaRPr b="1" baseline="30000"/>
          </a:p>
        </p:txBody>
      </p:sp>
      <p:sp>
        <p:nvSpPr>
          <p:cNvPr id="315" name="Google Shape;315;p53"/>
          <p:cNvSpPr txBox="1">
            <a:spLocks noGrp="1"/>
          </p:cNvSpPr>
          <p:nvPr>
            <p:ph type="body" idx="1"/>
          </p:nvPr>
        </p:nvSpPr>
        <p:spPr>
          <a:xfrm>
            <a:off x="311700" y="1152475"/>
            <a:ext cx="8520600" cy="3891600"/>
          </a:xfrm>
          <a:prstGeom prst="rect">
            <a:avLst/>
          </a:prstGeom>
        </p:spPr>
        <p:txBody>
          <a:bodyPr spcFirstLastPara="1" wrap="square" lIns="91425" tIns="91425" rIns="91425" bIns="91425" anchor="t" anchorCtr="0">
            <a:normAutofit fontScale="85000" lnSpcReduction="20000"/>
          </a:bodyPr>
          <a:lstStyle/>
          <a:p>
            <a:pPr marL="0" lvl="0" indent="0" algn="just" rtl="0">
              <a:spcBef>
                <a:spcPts val="0"/>
              </a:spcBef>
              <a:spcAft>
                <a:spcPts val="0"/>
              </a:spcAft>
              <a:buNone/>
            </a:pPr>
            <a:r>
              <a:rPr lang="en">
                <a:solidFill>
                  <a:schemeClr val="dk1"/>
                </a:solidFill>
              </a:rPr>
              <a:t>Evaluation of registration methods is a particularly difficult problem because of the lack of a “ground truth.” The absence of knowledge of correspondences between images makes the quantitative validation of the registration performance a challenging task. Moreover, because of the different requirements of the applications that are based on deformable registration, the notion of correspondence should vary according to application context, aiming to properly characterize error.</a:t>
            </a:r>
            <a:endParaRPr>
              <a:solidFill>
                <a:schemeClr val="dk1"/>
              </a:solidFill>
            </a:endParaRPr>
          </a:p>
          <a:p>
            <a:pPr marL="0" lvl="0" indent="0" algn="just" rtl="0">
              <a:spcBef>
                <a:spcPts val="1200"/>
              </a:spcBef>
              <a:spcAft>
                <a:spcPts val="0"/>
              </a:spcAft>
              <a:buNone/>
            </a:pPr>
            <a:r>
              <a:rPr lang="en">
                <a:solidFill>
                  <a:schemeClr val="dk1"/>
                </a:solidFill>
              </a:rPr>
              <a:t>Nonetheless, the increasing availability of annotated data sets (e.g., the LONI Probabilistic Brain Atlas</a:t>
            </a:r>
            <a:r>
              <a:rPr lang="en" baseline="30000">
                <a:solidFill>
                  <a:schemeClr val="dk1"/>
                </a:solidFill>
              </a:rPr>
              <a:t>17</a:t>
            </a:r>
            <a:r>
              <a:rPr lang="en">
                <a:solidFill>
                  <a:schemeClr val="dk1"/>
                </a:solidFill>
              </a:rPr>
              <a:t>, the Internet Brain Segmentation Repository - IBSR</a:t>
            </a:r>
            <a:r>
              <a:rPr lang="en" baseline="30000">
                <a:solidFill>
                  <a:schemeClr val="dk1"/>
                </a:solidFill>
              </a:rPr>
              <a:t>18</a:t>
            </a:r>
            <a:r>
              <a:rPr lang="en">
                <a:solidFill>
                  <a:schemeClr val="dk1"/>
                </a:solidFill>
              </a:rPr>
              <a:t>, the CUMC12 dataset2 acquired at the Columbia University Medical Center, the MGH10 dataset2 scanned at the MGH/MIT/HMS Athinoula A. Martinos Center for Biomedical Imaging) which has lead to several evaluation studies described in [19].</a:t>
            </a:r>
            <a:endParaRPr>
              <a:solidFill>
                <a:schemeClr val="dk1"/>
              </a:solidFill>
            </a:endParaRPr>
          </a:p>
          <a:p>
            <a:pPr marL="0" indent="0" algn="just">
              <a:spcBef>
                <a:spcPts val="1200"/>
              </a:spcBef>
              <a:spcAft>
                <a:spcPts val="1200"/>
              </a:spcAft>
              <a:buNone/>
            </a:pPr>
            <a:r>
              <a:rPr lang="en" dirty="0">
                <a:solidFill>
                  <a:schemeClr val="dk1"/>
                </a:solidFill>
              </a:rPr>
              <a:t>Moreover, the development of evaluation projects for image registration (i.e., nonrigid image registration evaluation project—NIREP </a:t>
            </a:r>
            <a:r>
              <a:rPr lang="en" baseline="30000" dirty="0">
                <a:solidFill>
                  <a:schemeClr val="dk1"/>
                </a:solidFill>
              </a:rPr>
              <a:t>20</a:t>
            </a:r>
            <a:r>
              <a:rPr lang="en" dirty="0">
                <a:solidFill>
                  <a:schemeClr val="dk1"/>
                </a:solidFill>
              </a:rPr>
              <a:t>) and the increasing understanding regarding the use of </a:t>
            </a:r>
            <a:r>
              <a:rPr lang="en">
                <a:solidFill>
                  <a:schemeClr val="dk1"/>
                </a:solidFill>
              </a:rPr>
              <a:t>surrogate measures for the measurement of the accuracy of registration will further facilitate </a:t>
            </a:r>
            <a:r>
              <a:rPr lang="en" dirty="0">
                <a:solidFill>
                  <a:schemeClr val="dk1"/>
                </a:solidFill>
              </a:rPr>
              <a:t>the comparison between different algorithms.</a:t>
            </a:r>
            <a:endParaRPr dirty="0">
              <a:solidFill>
                <a:schemeClr val="dk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Deformable image registration using python libraries</a:t>
            </a:r>
            <a:endParaRPr b="1"/>
          </a:p>
        </p:txBody>
      </p:sp>
      <p:sp>
        <p:nvSpPr>
          <p:cNvPr id="321" name="Google Shape;321;p54"/>
          <p:cNvSpPr txBox="1">
            <a:spLocks noGrp="1"/>
          </p:cNvSpPr>
          <p:nvPr>
            <p:ph type="body" idx="1"/>
          </p:nvPr>
        </p:nvSpPr>
        <p:spPr>
          <a:xfrm>
            <a:off x="311700" y="1594925"/>
            <a:ext cx="8520600" cy="34164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endParaRPr/>
          </a:p>
          <a:p>
            <a:pPr marL="457200" lvl="0" indent="-342900" algn="l" rtl="0">
              <a:spcBef>
                <a:spcPts val="0"/>
              </a:spcBef>
              <a:spcAft>
                <a:spcPts val="0"/>
              </a:spcAft>
              <a:buClr>
                <a:schemeClr val="dk1"/>
              </a:buClr>
              <a:buSzPts val="1800"/>
              <a:buChar char="-"/>
            </a:pPr>
            <a:r>
              <a:rPr lang="en" u="sng">
                <a:solidFill>
                  <a:srgbClr val="0563C1"/>
                </a:solidFill>
                <a:latin typeface="Times New Roman"/>
                <a:ea typeface="Times New Roman"/>
                <a:cs typeface="Times New Roman"/>
                <a:sym typeface="Times New Roman"/>
                <a:hlinkClick r:id="rId3">
                  <a:extLst>
                    <a:ext uri="{A12FA001-AC4F-418D-AE19-62706E023703}">
                      <ahyp:hlinkClr xmlns:ahyp="http://schemas.microsoft.com/office/drawing/2018/hyperlinkcolor" val="tx"/>
                    </a:ext>
                  </a:extLst>
                </a:hlinkClick>
              </a:rPr>
              <a:t>https://pypi.org/project/pystackreg/</a:t>
            </a:r>
            <a:endParaRPr u="sng">
              <a:solidFill>
                <a:srgbClr val="0563C1"/>
              </a:solidFill>
              <a:latin typeface="Times New Roman"/>
              <a:ea typeface="Times New Roman"/>
              <a:cs typeface="Times New Roman"/>
              <a:sym typeface="Times New Roman"/>
            </a:endParaRPr>
          </a:p>
          <a:p>
            <a:pPr marL="457200" lvl="0" indent="-342900" algn="l" rtl="0">
              <a:spcBef>
                <a:spcPts val="0"/>
              </a:spcBef>
              <a:spcAft>
                <a:spcPts val="0"/>
              </a:spcAft>
              <a:buClr>
                <a:schemeClr val="dk1"/>
              </a:buClr>
              <a:buSzPts val="1800"/>
              <a:buChar char="-"/>
            </a:pPr>
            <a:r>
              <a:rPr lang="en" u="sng">
                <a:solidFill>
                  <a:srgbClr val="0563C1"/>
                </a:solidFill>
                <a:latin typeface="Times New Roman"/>
                <a:ea typeface="Times New Roman"/>
                <a:cs typeface="Times New Roman"/>
                <a:sym typeface="Times New Roman"/>
                <a:hlinkClick r:id="rId4">
                  <a:extLst>
                    <a:ext uri="{A12FA001-AC4F-418D-AE19-62706E023703}">
                      <ahyp:hlinkClr xmlns:ahyp="http://schemas.microsoft.com/office/drawing/2018/hyperlinkcolor" val="tx"/>
                    </a:ext>
                  </a:extLst>
                </a:hlinkClick>
              </a:rPr>
              <a:t>https://github.com/Ilovemirrors/python_for_microscopists</a:t>
            </a:r>
            <a:endParaRPr u="sng">
              <a:solidFill>
                <a:srgbClr val="0563C1"/>
              </a:solidFill>
              <a:latin typeface="Times New Roman"/>
              <a:ea typeface="Times New Roman"/>
              <a:cs typeface="Times New Roman"/>
              <a:sym typeface="Times New Roman"/>
            </a:endParaRPr>
          </a:p>
          <a:p>
            <a:pPr marL="457200" lvl="0" indent="-342900" algn="l" rtl="0">
              <a:spcBef>
                <a:spcPts val="0"/>
              </a:spcBef>
              <a:spcAft>
                <a:spcPts val="0"/>
              </a:spcAft>
              <a:buClr>
                <a:srgbClr val="695D46"/>
              </a:buClr>
              <a:buSzPts val="1800"/>
              <a:buFont typeface="Open Sans"/>
              <a:buChar char="-"/>
            </a:pPr>
            <a:r>
              <a:rPr lang="en" u="sng">
                <a:solidFill>
                  <a:srgbClr val="0563C1"/>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https://pypi.org/project/itk-registration/</a:t>
            </a:r>
            <a:endParaRPr u="sng">
              <a:solidFill>
                <a:srgbClr val="0563C1"/>
              </a:solidFill>
              <a:latin typeface="Times New Roman"/>
              <a:ea typeface="Times New Roman"/>
              <a:cs typeface="Times New Roman"/>
              <a:sym typeface="Times New Roman"/>
            </a:endParaRPr>
          </a:p>
          <a:p>
            <a:pPr marL="457200" lvl="0" indent="-342900" algn="l" rtl="0">
              <a:spcBef>
                <a:spcPts val="0"/>
              </a:spcBef>
              <a:spcAft>
                <a:spcPts val="0"/>
              </a:spcAft>
              <a:buClr>
                <a:srgbClr val="695D46"/>
              </a:buClr>
              <a:buSzPts val="1800"/>
              <a:buFont typeface="Open Sans"/>
              <a:buChar char="-"/>
            </a:pPr>
            <a:r>
              <a:rPr lang="en" u="sng">
                <a:solidFill>
                  <a:srgbClr val="0563C1"/>
                </a:solidFill>
                <a:latin typeface="Times New Roman"/>
                <a:ea typeface="Times New Roman"/>
                <a:cs typeface="Times New Roman"/>
                <a:sym typeface="Times New Roman"/>
                <a:hlinkClick r:id="rId6">
                  <a:extLst>
                    <a:ext uri="{A12FA001-AC4F-418D-AE19-62706E023703}">
                      <ahyp:hlinkClr xmlns:ahyp="http://schemas.microsoft.com/office/drawing/2018/hyperlinkcolor" val="tx"/>
                    </a:ext>
                  </a:extLst>
                </a:hlinkClick>
              </a:rPr>
              <a:t>http://pyimreg.github.io/</a:t>
            </a:r>
            <a:endParaRPr u="sng">
              <a:solidFill>
                <a:srgbClr val="0563C1"/>
              </a:solidFill>
              <a:latin typeface="Times New Roman"/>
              <a:ea typeface="Times New Roman"/>
              <a:cs typeface="Times New Roman"/>
              <a:sym typeface="Times New Roman"/>
            </a:endParaRPr>
          </a:p>
          <a:p>
            <a:pPr marL="457200" lvl="0" indent="0" algn="l" rtl="0">
              <a:spcBef>
                <a:spcPts val="1200"/>
              </a:spcBef>
              <a:spcAft>
                <a:spcPts val="1200"/>
              </a:spcAft>
              <a:buNone/>
            </a:pPr>
            <a:endParaRPr u="sng">
              <a:solidFill>
                <a:srgbClr val="0563C1"/>
              </a:solidFill>
              <a:latin typeface="Times New Roman"/>
              <a:ea typeface="Times New Roman"/>
              <a:cs typeface="Times New Roman"/>
              <a:sym typeface="Times New Roman"/>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References</a:t>
            </a:r>
            <a:endParaRPr b="1"/>
          </a:p>
        </p:txBody>
      </p:sp>
      <p:sp>
        <p:nvSpPr>
          <p:cNvPr id="327" name="Google Shape;327;p55"/>
          <p:cNvSpPr txBox="1">
            <a:spLocks noGrp="1"/>
          </p:cNvSpPr>
          <p:nvPr>
            <p:ph type="body" idx="1"/>
          </p:nvPr>
        </p:nvSpPr>
        <p:spPr>
          <a:xfrm>
            <a:off x="311700" y="973475"/>
            <a:ext cx="8520600" cy="39600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chemeClr val="dk1"/>
              </a:buClr>
              <a:buSzPts val="1400"/>
              <a:buAutoNum type="arabicPeriod"/>
            </a:pPr>
            <a:r>
              <a:rPr lang="en" sz="1400">
                <a:solidFill>
                  <a:schemeClr val="dk1"/>
                </a:solidFill>
              </a:rPr>
              <a:t>A. Ardeshir Goshtasby, “</a:t>
            </a:r>
            <a:r>
              <a:rPr lang="en" sz="1400">
                <a:solidFill>
                  <a:schemeClr val="dk1"/>
                </a:solidFill>
                <a:uFill>
                  <a:noFill/>
                </a:uFill>
                <a:hlinkClick r:id="rId3">
                  <a:extLst>
                    <a:ext uri="{A12FA001-AC4F-418D-AE19-62706E023703}">
                      <ahyp:hlinkClr xmlns:ahyp="http://schemas.microsoft.com/office/drawing/2018/hyperlinkcolor" val="tx"/>
                    </a:ext>
                  </a:extLst>
                </a:hlinkClick>
              </a:rPr>
              <a:t>2-D and 3-D Image Registration for Medical, Remote Sensing, and Industrial Applications</a:t>
            </a:r>
            <a:r>
              <a:rPr lang="en" sz="1400">
                <a:solidFill>
                  <a:schemeClr val="dk1"/>
                </a:solidFill>
              </a:rPr>
              <a:t>”, </a:t>
            </a:r>
            <a:r>
              <a:rPr lang="en" sz="1400" i="1">
                <a:solidFill>
                  <a:schemeClr val="dk1"/>
                </a:solidFill>
              </a:rPr>
              <a:t>Wiley Press</a:t>
            </a:r>
            <a:r>
              <a:rPr lang="en" sz="1400">
                <a:solidFill>
                  <a:schemeClr val="dk1"/>
                </a:solidFill>
              </a:rPr>
              <a:t>, 2005.</a:t>
            </a:r>
            <a:endParaRPr sz="1400">
              <a:solidFill>
                <a:schemeClr val="dk1"/>
              </a:solidFill>
            </a:endParaRPr>
          </a:p>
          <a:p>
            <a:pPr marL="457200" lvl="0" indent="-317500" algn="l" rtl="0">
              <a:lnSpc>
                <a:spcPct val="100000"/>
              </a:lnSpc>
              <a:spcBef>
                <a:spcPts val="0"/>
              </a:spcBef>
              <a:spcAft>
                <a:spcPts val="0"/>
              </a:spcAft>
              <a:buClr>
                <a:schemeClr val="dk1"/>
              </a:buClr>
              <a:buSzPts val="1400"/>
              <a:buAutoNum type="arabicPeriod"/>
            </a:pPr>
            <a:r>
              <a:rPr lang="en" sz="1400">
                <a:solidFill>
                  <a:schemeClr val="dk1"/>
                </a:solidFill>
              </a:rPr>
              <a:t>R. Haase, “14a Image Registration”, July 5, 2020, YouTube video, 12:57, url: </a:t>
            </a:r>
            <a:r>
              <a:rPr lang="en" sz="1400" u="sng">
                <a:solidFill>
                  <a:schemeClr val="dk1"/>
                </a:solidFill>
                <a:hlinkClick r:id="rId4">
                  <a:extLst>
                    <a:ext uri="{A12FA001-AC4F-418D-AE19-62706E023703}">
                      <ahyp:hlinkClr xmlns:ahyp="http://schemas.microsoft.com/office/drawing/2018/hyperlinkcolor" val="tx"/>
                    </a:ext>
                  </a:extLst>
                </a:hlinkClick>
              </a:rPr>
              <a:t>https://www.youtube.com/watch?v=3CGC-5vwraM</a:t>
            </a:r>
            <a:r>
              <a:rPr lang="en" sz="1400">
                <a:solidFill>
                  <a:schemeClr val="dk1"/>
                </a:solidFill>
              </a:rPr>
              <a:t>.</a:t>
            </a:r>
            <a:endParaRPr sz="1400">
              <a:solidFill>
                <a:schemeClr val="dk1"/>
              </a:solidFill>
            </a:endParaRPr>
          </a:p>
          <a:p>
            <a:pPr marL="457200" lvl="0" indent="-317500" algn="l" rtl="0">
              <a:lnSpc>
                <a:spcPct val="100000"/>
              </a:lnSpc>
              <a:spcBef>
                <a:spcPts val="0"/>
              </a:spcBef>
              <a:spcAft>
                <a:spcPts val="0"/>
              </a:spcAft>
              <a:buClr>
                <a:schemeClr val="dk1"/>
              </a:buClr>
              <a:buSzPts val="1400"/>
              <a:buAutoNum type="arabicPeriod"/>
            </a:pPr>
            <a:r>
              <a:rPr lang="en" sz="1400">
                <a:solidFill>
                  <a:schemeClr val="dk1"/>
                </a:solidFill>
                <a:highlight>
                  <a:srgbClr val="FFFFFF"/>
                </a:highlight>
              </a:rPr>
              <a:t>A. Sotiras, C. Davatzikos and N. Paragios, "Deformable Medical Image Registration: A Survey," in </a:t>
            </a:r>
            <a:r>
              <a:rPr lang="en" sz="1400" i="1">
                <a:solidFill>
                  <a:schemeClr val="dk1"/>
                </a:solidFill>
                <a:highlight>
                  <a:srgbClr val="FFFFFF"/>
                </a:highlight>
              </a:rPr>
              <a:t>IEEE Transactions on Medical Imaging</a:t>
            </a:r>
            <a:r>
              <a:rPr lang="en" sz="1400">
                <a:solidFill>
                  <a:schemeClr val="dk1"/>
                </a:solidFill>
                <a:highlight>
                  <a:srgbClr val="FFFFFF"/>
                </a:highlight>
              </a:rPr>
              <a:t>, vol. 32, no. 7, pp. 1153-1190, July 2013, doi: 10.1109/TMI.2013.2265603.</a:t>
            </a:r>
            <a:endParaRPr sz="1400">
              <a:solidFill>
                <a:schemeClr val="dk1"/>
              </a:solidFill>
              <a:highlight>
                <a:srgbClr val="FFFFFF"/>
              </a:highlight>
            </a:endParaRPr>
          </a:p>
          <a:p>
            <a:pPr marL="457200" lvl="0" indent="-317500" algn="l" rtl="0">
              <a:lnSpc>
                <a:spcPct val="100000"/>
              </a:lnSpc>
              <a:spcBef>
                <a:spcPts val="0"/>
              </a:spcBef>
              <a:spcAft>
                <a:spcPts val="0"/>
              </a:spcAft>
              <a:buClr>
                <a:schemeClr val="dk1"/>
              </a:buClr>
              <a:buSzPts val="1400"/>
              <a:buAutoNum type="arabicPeriod"/>
            </a:pPr>
            <a:r>
              <a:rPr lang="en" sz="1400">
                <a:solidFill>
                  <a:schemeClr val="dk1"/>
                </a:solidFill>
              </a:rPr>
              <a:t>E. D’Agostino, F. Maes, D. Vandermeulen, and P. Suetens, “A viscous fluid model for multimodal non-rigid image registration using mutual information,” </a:t>
            </a:r>
            <a:r>
              <a:rPr lang="en" sz="1400" i="1">
                <a:solidFill>
                  <a:schemeClr val="dk1"/>
                </a:solidFill>
              </a:rPr>
              <a:t>Med. Image Anal.</a:t>
            </a:r>
            <a:r>
              <a:rPr lang="en" sz="1400">
                <a:solidFill>
                  <a:schemeClr val="dk1"/>
                </a:solidFill>
              </a:rPr>
              <a:t>, vol. 7, no. 4, pp. 565–575, 2003.</a:t>
            </a:r>
            <a:endParaRPr sz="1400">
              <a:solidFill>
                <a:schemeClr val="dk1"/>
              </a:solidFill>
            </a:endParaRPr>
          </a:p>
          <a:p>
            <a:pPr marL="457200" lvl="0" indent="-317500" algn="l" rtl="0">
              <a:lnSpc>
                <a:spcPct val="100000"/>
              </a:lnSpc>
              <a:spcBef>
                <a:spcPts val="0"/>
              </a:spcBef>
              <a:spcAft>
                <a:spcPts val="0"/>
              </a:spcAft>
              <a:buClr>
                <a:schemeClr val="dk1"/>
              </a:buClr>
              <a:buSzPts val="1400"/>
              <a:buAutoNum type="arabicPeriod"/>
            </a:pPr>
            <a:r>
              <a:rPr lang="en" sz="1400">
                <a:solidFill>
                  <a:schemeClr val="dk1"/>
                </a:solidFill>
              </a:rPr>
              <a:t>J.-P. Thirion, “Image matching as a diffusion process: An analogy with Maxwell’s demons,” Med. Image Anal., vol. 2, no. 3, pp. 243–260, 1998.</a:t>
            </a:r>
            <a:endParaRPr sz="1400">
              <a:solidFill>
                <a:schemeClr val="dk1"/>
              </a:solidFill>
            </a:endParaRPr>
          </a:p>
          <a:p>
            <a:pPr marL="457200" lvl="0" indent="-317500" algn="l" rtl="0">
              <a:lnSpc>
                <a:spcPct val="100000"/>
              </a:lnSpc>
              <a:spcBef>
                <a:spcPts val="0"/>
              </a:spcBef>
              <a:spcAft>
                <a:spcPts val="0"/>
              </a:spcAft>
              <a:buClr>
                <a:schemeClr val="dk1"/>
              </a:buClr>
              <a:buSzPts val="1400"/>
              <a:buAutoNum type="arabicPeriod"/>
            </a:pPr>
            <a:r>
              <a:rPr lang="en" sz="1400">
                <a:solidFill>
                  <a:schemeClr val="dk1"/>
                </a:solidFill>
              </a:rPr>
              <a:t>X. Pennec, P. Cachier, and N. Ayache, “Understanding the “Demon’s algorithm”: 3D non-rigid registration by gradient descent,” in </a:t>
            </a:r>
            <a:r>
              <a:rPr lang="en" sz="1400" i="1">
                <a:solidFill>
                  <a:schemeClr val="dk1"/>
                </a:solidFill>
              </a:rPr>
              <a:t>Int. Conf. Med. Image Comput. Comput.-Assist. Intervent</a:t>
            </a:r>
            <a:r>
              <a:rPr lang="en" sz="1400">
                <a:solidFill>
                  <a:schemeClr val="dk1"/>
                </a:solidFill>
              </a:rPr>
              <a:t>., 1999, pp. 597–606.</a:t>
            </a:r>
            <a:endParaRPr sz="1400">
              <a:solidFill>
                <a:schemeClr val="dk1"/>
              </a:solidFill>
            </a:endParaRPr>
          </a:p>
          <a:p>
            <a:pPr marL="457200" lvl="0" indent="-317500" algn="l" rtl="0">
              <a:lnSpc>
                <a:spcPct val="100000"/>
              </a:lnSpc>
              <a:spcBef>
                <a:spcPts val="0"/>
              </a:spcBef>
              <a:spcAft>
                <a:spcPts val="0"/>
              </a:spcAft>
              <a:buClr>
                <a:schemeClr val="dk1"/>
              </a:buClr>
              <a:buSzPts val="1400"/>
              <a:buAutoNum type="arabicPeriod"/>
            </a:pPr>
            <a:r>
              <a:rPr lang="en" sz="1400">
                <a:solidFill>
                  <a:schemeClr val="dk1"/>
                </a:solidFill>
              </a:rPr>
              <a:t> T. Vercauteren, X. Pennec, A. Perchant, and N. Ayache, “Non-parametric diffeomorphic image registration with the demons algorithm,” in </a:t>
            </a:r>
            <a:r>
              <a:rPr lang="en" sz="1400" i="1">
                <a:solidFill>
                  <a:schemeClr val="dk1"/>
                </a:solidFill>
              </a:rPr>
              <a:t>Proc. Int. Conf. Med. Image Comput. Comput.-Assist. Intervent</a:t>
            </a:r>
            <a:r>
              <a:rPr lang="en" sz="1400">
                <a:solidFill>
                  <a:schemeClr val="dk1"/>
                </a:solidFill>
              </a:rPr>
              <a:t>., 2007, pp. 319–326.</a:t>
            </a:r>
            <a:endParaRPr sz="1400">
              <a:solidFill>
                <a:schemeClr val="dk1"/>
              </a:solidFill>
            </a:endParaRPr>
          </a:p>
          <a:p>
            <a:pPr marL="0" lvl="0" indent="0" algn="l" rtl="0">
              <a:lnSpc>
                <a:spcPct val="100000"/>
              </a:lnSpc>
              <a:spcBef>
                <a:spcPts val="1200"/>
              </a:spcBef>
              <a:spcAft>
                <a:spcPts val="1200"/>
              </a:spcAft>
              <a:buNone/>
            </a:pPr>
            <a:endParaRPr sz="1300">
              <a:solidFill>
                <a:srgbClr val="333333"/>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5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References</a:t>
            </a:r>
            <a:endParaRPr b="1"/>
          </a:p>
        </p:txBody>
      </p:sp>
      <p:sp>
        <p:nvSpPr>
          <p:cNvPr id="333" name="Google Shape;333;p56"/>
          <p:cNvSpPr txBox="1">
            <a:spLocks noGrp="1"/>
          </p:cNvSpPr>
          <p:nvPr>
            <p:ph type="body" idx="1"/>
          </p:nvPr>
        </p:nvSpPr>
        <p:spPr>
          <a:xfrm>
            <a:off x="311700" y="1073025"/>
            <a:ext cx="8520600" cy="3771900"/>
          </a:xfrm>
          <a:prstGeom prst="rect">
            <a:avLst/>
          </a:prstGeom>
        </p:spPr>
        <p:txBody>
          <a:bodyPr spcFirstLastPara="1" wrap="square" lIns="91425" tIns="91425" rIns="91425" bIns="91425" anchor="t" anchorCtr="0">
            <a:noAutofit/>
          </a:bodyPr>
          <a:lstStyle/>
          <a:p>
            <a:pPr marL="457200" lvl="0" indent="-314325" algn="l" rtl="0">
              <a:lnSpc>
                <a:spcPct val="100000"/>
              </a:lnSpc>
              <a:spcBef>
                <a:spcPts val="0"/>
              </a:spcBef>
              <a:spcAft>
                <a:spcPts val="0"/>
              </a:spcAft>
              <a:buClr>
                <a:schemeClr val="dk1"/>
              </a:buClr>
              <a:buSzPts val="1350"/>
              <a:buAutoNum type="arabicPeriod" startAt="8"/>
            </a:pPr>
            <a:r>
              <a:rPr lang="en" sz="1350">
                <a:solidFill>
                  <a:schemeClr val="dk1"/>
                </a:solidFill>
              </a:rPr>
              <a:t>T. Vercauteren, X. Pennec, A. Perchant, and N. Ayache, “Symmetric log-domain diffeomorphic registration: A demons-based approach,” in </a:t>
            </a:r>
            <a:r>
              <a:rPr lang="en" sz="1350" i="1">
                <a:solidFill>
                  <a:schemeClr val="dk1"/>
                </a:solidFill>
              </a:rPr>
              <a:t>Int. Conf. Med. Image Comput. Comput.-Assist. Intervent.</a:t>
            </a:r>
            <a:r>
              <a:rPr lang="en" sz="1350">
                <a:solidFill>
                  <a:schemeClr val="dk1"/>
                </a:solidFill>
              </a:rPr>
              <a:t>, 2008, pp. 754–761.</a:t>
            </a:r>
            <a:endParaRPr sz="1250">
              <a:solidFill>
                <a:schemeClr val="dk1"/>
              </a:solidFill>
            </a:endParaRPr>
          </a:p>
          <a:p>
            <a:pPr marL="457200" lvl="0" indent="-307975" algn="l" rtl="0">
              <a:lnSpc>
                <a:spcPct val="105000"/>
              </a:lnSpc>
              <a:spcBef>
                <a:spcPts val="0"/>
              </a:spcBef>
              <a:spcAft>
                <a:spcPts val="0"/>
              </a:spcAft>
              <a:buClr>
                <a:schemeClr val="dk1"/>
              </a:buClr>
              <a:buSzPts val="1250"/>
              <a:buAutoNum type="arabicPeriod" startAt="8"/>
            </a:pPr>
            <a:r>
              <a:rPr lang="en" sz="1250">
                <a:solidFill>
                  <a:schemeClr val="dk1"/>
                </a:solidFill>
              </a:rPr>
              <a:t>A. Guimond, A. Roche, N. Ayache, and J. Meunier, “Three-dimensional multimodal brain warping using the demons algorithm and adaptive intensity corrections,” </a:t>
            </a:r>
            <a:r>
              <a:rPr lang="en" sz="1250" i="1">
                <a:solidFill>
                  <a:schemeClr val="dk1"/>
                </a:solidFill>
              </a:rPr>
              <a:t>IEEE Trans. Med. Imag</a:t>
            </a:r>
            <a:r>
              <a:rPr lang="en" sz="1250">
                <a:solidFill>
                  <a:schemeClr val="dk1"/>
                </a:solidFill>
              </a:rPr>
              <a:t>., vol. 20, no. 1, pp. 58–69, Jan. 2001.</a:t>
            </a:r>
            <a:endParaRPr sz="1250">
              <a:solidFill>
                <a:schemeClr val="dk1"/>
              </a:solidFill>
            </a:endParaRPr>
          </a:p>
          <a:p>
            <a:pPr marL="457200" lvl="0" indent="-307975" algn="l" rtl="0">
              <a:lnSpc>
                <a:spcPct val="105000"/>
              </a:lnSpc>
              <a:spcBef>
                <a:spcPts val="0"/>
              </a:spcBef>
              <a:spcAft>
                <a:spcPts val="0"/>
              </a:spcAft>
              <a:buClr>
                <a:schemeClr val="dk1"/>
              </a:buClr>
              <a:buSzPts val="1250"/>
              <a:buAutoNum type="arabicPeriod" startAt="8"/>
            </a:pPr>
            <a:r>
              <a:rPr lang="en" sz="1250">
                <a:solidFill>
                  <a:schemeClr val="dk1"/>
                </a:solidFill>
              </a:rPr>
              <a:t>A. Tristán-Vega, G. Vegas-Sánchez-Ferrero, and A.-F. Santiago, “Local similarity measures for demons-like registration algorithms,” in </a:t>
            </a:r>
            <a:r>
              <a:rPr lang="en" sz="1250" i="1">
                <a:solidFill>
                  <a:schemeClr val="dk1"/>
                </a:solidFill>
              </a:rPr>
              <a:t>Proc. Int. Symp. Biomed. Imag.</a:t>
            </a:r>
            <a:r>
              <a:rPr lang="en" sz="1250">
                <a:solidFill>
                  <a:schemeClr val="dk1"/>
                </a:solidFill>
              </a:rPr>
              <a:t>, 2008, pp. 1087–1090.</a:t>
            </a:r>
            <a:endParaRPr sz="1250">
              <a:solidFill>
                <a:schemeClr val="dk1"/>
              </a:solidFill>
            </a:endParaRPr>
          </a:p>
          <a:p>
            <a:pPr marL="457200" lvl="0" indent="-307975" algn="l" rtl="0">
              <a:lnSpc>
                <a:spcPct val="105000"/>
              </a:lnSpc>
              <a:spcBef>
                <a:spcPts val="0"/>
              </a:spcBef>
              <a:spcAft>
                <a:spcPts val="0"/>
              </a:spcAft>
              <a:buClr>
                <a:schemeClr val="dk1"/>
              </a:buClr>
              <a:buSzPts val="1250"/>
              <a:buAutoNum type="arabicPeriod" startAt="8"/>
            </a:pPr>
            <a:r>
              <a:rPr lang="en" sz="1250">
                <a:solidFill>
                  <a:schemeClr val="dk1"/>
                </a:solidFill>
              </a:rPr>
              <a:t>M. Modat, T. Vercauteren, G. R. Ridgway, D. J. Hawkes, N. C. Fox, and S. Ourselin, “Diffeomorphic demons using normalized mutual information, evaluation on multimodal brain MR images,” in </a:t>
            </a:r>
            <a:r>
              <a:rPr lang="en" sz="1250" i="1">
                <a:solidFill>
                  <a:schemeClr val="dk1"/>
                </a:solidFill>
              </a:rPr>
              <a:t>Proc. SPIE Med. Imag.: Image Process.</a:t>
            </a:r>
            <a:r>
              <a:rPr lang="en" sz="1250">
                <a:solidFill>
                  <a:schemeClr val="dk1"/>
                </a:solidFill>
              </a:rPr>
              <a:t>, 2010, pp. 76 232K-1–76-232K-8.</a:t>
            </a:r>
            <a:endParaRPr sz="1250">
              <a:solidFill>
                <a:schemeClr val="dk1"/>
              </a:solidFill>
            </a:endParaRPr>
          </a:p>
          <a:p>
            <a:pPr marL="457200" lvl="0" indent="-307975" algn="l" rtl="0">
              <a:lnSpc>
                <a:spcPct val="105000"/>
              </a:lnSpc>
              <a:spcBef>
                <a:spcPts val="0"/>
              </a:spcBef>
              <a:spcAft>
                <a:spcPts val="0"/>
              </a:spcAft>
              <a:buClr>
                <a:schemeClr val="dk1"/>
              </a:buClr>
              <a:buSzPts val="1250"/>
              <a:buAutoNum type="arabicPeriod" startAt="8"/>
            </a:pPr>
            <a:r>
              <a:rPr lang="en" sz="1250">
                <a:solidFill>
                  <a:schemeClr val="dk1"/>
                </a:solidFill>
              </a:rPr>
              <a:t>J.-M. Peyrat, H. Delingette, M. Sermesant, X. Pennec, C. Xu, and N. Ayache, “Registration of 4D time-series of cardiac images with multichannel diffeomorphic demons,” in </a:t>
            </a:r>
            <a:r>
              <a:rPr lang="en" sz="1250" i="1">
                <a:solidFill>
                  <a:schemeClr val="dk1"/>
                </a:solidFill>
              </a:rPr>
              <a:t>Proc. Int. Conf. Med. Image Comput. Comput.-Assist. Intervent.</a:t>
            </a:r>
            <a:r>
              <a:rPr lang="en" sz="1250">
                <a:solidFill>
                  <a:schemeClr val="dk1"/>
                </a:solidFill>
              </a:rPr>
              <a:t>, 2008, pp. 972–979.</a:t>
            </a:r>
            <a:endParaRPr sz="1250">
              <a:solidFill>
                <a:schemeClr val="dk1"/>
              </a:solidFill>
            </a:endParaRPr>
          </a:p>
          <a:p>
            <a:pPr marL="457200" lvl="0" indent="-307975" algn="l" rtl="0">
              <a:lnSpc>
                <a:spcPct val="105000"/>
              </a:lnSpc>
              <a:spcBef>
                <a:spcPts val="0"/>
              </a:spcBef>
              <a:spcAft>
                <a:spcPts val="0"/>
              </a:spcAft>
              <a:buClr>
                <a:schemeClr val="dk1"/>
              </a:buClr>
              <a:buSzPts val="1250"/>
              <a:buAutoNum type="arabicPeriod" startAt="8"/>
            </a:pPr>
            <a:r>
              <a:rPr lang="en" sz="1250">
                <a:solidFill>
                  <a:schemeClr val="dk1"/>
                </a:solidFill>
              </a:rPr>
              <a:t>B. T. T. Yeo, T. Vercauteren, P. Fillard, J.-M. Peyrat, X. Pennec, P. Golland, N. Ayache, and O. Clatz, “DT-REFinD: Diffusion tensor registration with exact finite-strain differential,” </a:t>
            </a:r>
            <a:r>
              <a:rPr lang="en" sz="1250" i="1">
                <a:solidFill>
                  <a:schemeClr val="dk1"/>
                </a:solidFill>
              </a:rPr>
              <a:t>IEEE Trans. Med. Imag.</a:t>
            </a:r>
            <a:r>
              <a:rPr lang="en" sz="1250">
                <a:solidFill>
                  <a:schemeClr val="dk1"/>
                </a:solidFill>
              </a:rPr>
              <a:t>, vol. 28, no. 12, pp. 1914–1928, Dec. 2009.</a:t>
            </a:r>
            <a:endParaRPr sz="1250">
              <a:solidFill>
                <a:schemeClr val="dk1"/>
              </a:solidFill>
            </a:endParaRPr>
          </a:p>
          <a:p>
            <a:pPr marL="457200" lvl="0" indent="-307975" algn="l" rtl="0">
              <a:lnSpc>
                <a:spcPct val="105000"/>
              </a:lnSpc>
              <a:spcBef>
                <a:spcPts val="0"/>
              </a:spcBef>
              <a:spcAft>
                <a:spcPts val="0"/>
              </a:spcAft>
              <a:buClr>
                <a:schemeClr val="dk1"/>
              </a:buClr>
              <a:buSzPts val="1250"/>
              <a:buAutoNum type="arabicPeriod" startAt="8"/>
            </a:pPr>
            <a:r>
              <a:rPr lang="en" sz="1250">
                <a:solidFill>
                  <a:schemeClr val="dk1"/>
                </a:solidFill>
              </a:rPr>
              <a:t>B. T. T. Yeo, M. R. Sabuncu, T. Vercauteren, N. Ayache, B. Fischl, and P. Golland, “Spherical demons: Fast diffeomorphic landmark-free surface registration,” </a:t>
            </a:r>
            <a:r>
              <a:rPr lang="en" sz="1250" i="1">
                <a:solidFill>
                  <a:schemeClr val="dk1"/>
                </a:solidFill>
              </a:rPr>
              <a:t>IEEE Trans. Med. Imag.</a:t>
            </a:r>
            <a:r>
              <a:rPr lang="en" sz="1250">
                <a:solidFill>
                  <a:schemeClr val="dk1"/>
                </a:solidFill>
              </a:rPr>
              <a:t>, vol. 29, no. 3, pp. 650–668, Mar. 2010.</a:t>
            </a:r>
            <a:endParaRPr sz="1250">
              <a:solidFill>
                <a:schemeClr val="dk1"/>
              </a:solidFill>
            </a:endParaRPr>
          </a:p>
          <a:p>
            <a:pPr marL="457200" lvl="0" indent="0" algn="l" rtl="0">
              <a:lnSpc>
                <a:spcPct val="105000"/>
              </a:lnSpc>
              <a:spcBef>
                <a:spcPts val="1200"/>
              </a:spcBef>
              <a:spcAft>
                <a:spcPts val="1200"/>
              </a:spcAft>
              <a:buNone/>
            </a:pPr>
            <a:endParaRPr sz="1250">
              <a:solidFill>
                <a:schemeClr val="dk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5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References</a:t>
            </a:r>
            <a:endParaRPr b="1"/>
          </a:p>
        </p:txBody>
      </p:sp>
      <p:sp>
        <p:nvSpPr>
          <p:cNvPr id="339" name="Google Shape;339;p57"/>
          <p:cNvSpPr txBox="1">
            <a:spLocks noGrp="1"/>
          </p:cNvSpPr>
          <p:nvPr>
            <p:ph type="body" idx="1"/>
          </p:nvPr>
        </p:nvSpPr>
        <p:spPr>
          <a:xfrm>
            <a:off x="311700" y="1152475"/>
            <a:ext cx="8520600" cy="3714600"/>
          </a:xfrm>
          <a:prstGeom prst="rect">
            <a:avLst/>
          </a:prstGeom>
        </p:spPr>
        <p:txBody>
          <a:bodyPr spcFirstLastPara="1" wrap="square" lIns="91425" tIns="91425" rIns="91425" bIns="91425" anchor="t" anchorCtr="0">
            <a:normAutofit fontScale="77500" lnSpcReduction="10000"/>
          </a:bodyPr>
          <a:lstStyle/>
          <a:p>
            <a:pPr marL="457200" lvl="0" indent="-315515" algn="l" rtl="0">
              <a:lnSpc>
                <a:spcPct val="105000"/>
              </a:lnSpc>
              <a:spcBef>
                <a:spcPts val="0"/>
              </a:spcBef>
              <a:spcAft>
                <a:spcPts val="0"/>
              </a:spcAft>
              <a:buClr>
                <a:schemeClr val="dk1"/>
              </a:buClr>
              <a:buSzPct val="98118"/>
              <a:buAutoNum type="arabicPeriod" startAt="15"/>
            </a:pPr>
            <a:r>
              <a:rPr lang="en">
                <a:solidFill>
                  <a:schemeClr val="dk1"/>
                </a:solidFill>
              </a:rPr>
              <a:t>S. Nag, “Image Registration Techniques: A Survey”, </a:t>
            </a:r>
            <a:r>
              <a:rPr lang="en" i="1">
                <a:solidFill>
                  <a:schemeClr val="dk1"/>
                </a:solidFill>
              </a:rPr>
              <a:t>arXiv preprint, arXiv:</a:t>
            </a:r>
            <a:r>
              <a:rPr lang="en">
                <a:solidFill>
                  <a:schemeClr val="dk1"/>
                </a:solidFill>
              </a:rPr>
              <a:t> 1712.07540, 28 Nov 2017.</a:t>
            </a:r>
            <a:endParaRPr>
              <a:solidFill>
                <a:schemeClr val="dk1"/>
              </a:solidFill>
            </a:endParaRPr>
          </a:p>
          <a:p>
            <a:pPr marL="457200" lvl="0" indent="-315515" algn="l" rtl="0">
              <a:lnSpc>
                <a:spcPct val="105000"/>
              </a:lnSpc>
              <a:spcBef>
                <a:spcPts val="0"/>
              </a:spcBef>
              <a:spcAft>
                <a:spcPts val="0"/>
              </a:spcAft>
              <a:buClr>
                <a:schemeClr val="dk1"/>
              </a:buClr>
              <a:buSzPct val="98118"/>
              <a:buAutoNum type="arabicPeriod" startAt="15"/>
            </a:pPr>
            <a:r>
              <a:rPr lang="en">
                <a:solidFill>
                  <a:schemeClr val="dk1"/>
                </a:solidFill>
              </a:rPr>
              <a:t>F. Maes, A. Collignon, D. Vandermeulen, G. Marchal, and Suetens, “Multimodality image registration by maximization of mutual information,” </a:t>
            </a:r>
            <a:r>
              <a:rPr lang="en" i="1">
                <a:solidFill>
                  <a:schemeClr val="dk1"/>
                </a:solidFill>
              </a:rPr>
              <a:t>IEEE Transactions on Medical Imaging</a:t>
            </a:r>
            <a:r>
              <a:rPr lang="en">
                <a:solidFill>
                  <a:schemeClr val="dk1"/>
                </a:solidFill>
              </a:rPr>
              <a:t>, vol. 16, no. 2, (1997), 187–198</a:t>
            </a:r>
            <a:endParaRPr>
              <a:solidFill>
                <a:schemeClr val="dk1"/>
              </a:solidFill>
            </a:endParaRPr>
          </a:p>
          <a:p>
            <a:pPr marL="457200" lvl="0" indent="-317182" algn="l" rtl="0">
              <a:lnSpc>
                <a:spcPct val="115000"/>
              </a:lnSpc>
              <a:spcBef>
                <a:spcPts val="0"/>
              </a:spcBef>
              <a:spcAft>
                <a:spcPts val="0"/>
              </a:spcAft>
              <a:buClr>
                <a:schemeClr val="dk1"/>
              </a:buClr>
              <a:buSzPct val="100000"/>
              <a:buAutoNum type="arabicPeriod" startAt="15"/>
            </a:pPr>
            <a:r>
              <a:rPr lang="en">
                <a:solidFill>
                  <a:schemeClr val="dk1"/>
                </a:solidFill>
              </a:rPr>
              <a:t>D. W. Shattuck, M. Mirza, V. Adisetiyo, C. Hojatkashani, G. Salamon, K. L. Narr, R. A. Poldrack, R. M. Bilder, and A. W. Toga, “Construction of a 3d probabilistic atlas of human cortical structures,” </a:t>
            </a:r>
            <a:r>
              <a:rPr lang="en" i="1">
                <a:solidFill>
                  <a:schemeClr val="dk1"/>
                </a:solidFill>
              </a:rPr>
              <a:t>NeuroImage</a:t>
            </a:r>
            <a:r>
              <a:rPr lang="en">
                <a:solidFill>
                  <a:schemeClr val="dk1"/>
                </a:solidFill>
              </a:rPr>
              <a:t>, vol. 39, no. 3, pp. 1064–1080, 2008.</a:t>
            </a:r>
            <a:endParaRPr>
              <a:solidFill>
                <a:schemeClr val="dk1"/>
              </a:solidFill>
            </a:endParaRPr>
          </a:p>
          <a:p>
            <a:pPr marL="457200" lvl="0" indent="-317182" algn="l" rtl="0">
              <a:lnSpc>
                <a:spcPct val="115000"/>
              </a:lnSpc>
              <a:spcBef>
                <a:spcPts val="0"/>
              </a:spcBef>
              <a:spcAft>
                <a:spcPts val="0"/>
              </a:spcAft>
              <a:buClr>
                <a:schemeClr val="dk1"/>
              </a:buClr>
              <a:buSzPct val="100000"/>
              <a:buAutoNum type="arabicPeriod" startAt="15"/>
            </a:pPr>
            <a:r>
              <a:rPr lang="en">
                <a:solidFill>
                  <a:schemeClr val="dk1"/>
                </a:solidFill>
              </a:rPr>
              <a:t>Massachusetts General Hospital Center for Morphometric Analysis, Internet brain segmentation repository [Online]. Available: </a:t>
            </a:r>
            <a:r>
              <a:rPr lang="en" u="sng">
                <a:solidFill>
                  <a:schemeClr val="dk1"/>
                </a:solidFill>
                <a:hlinkClick r:id="rId3">
                  <a:extLst>
                    <a:ext uri="{A12FA001-AC4F-418D-AE19-62706E023703}">
                      <ahyp:hlinkClr xmlns:ahyp="http://schemas.microsoft.com/office/drawing/2018/hyperlinkcolor" val="tx"/>
                    </a:ext>
                  </a:extLst>
                </a:hlinkClick>
              </a:rPr>
              <a:t>http://www.cma.mgh.harvard.edu/ibsr/</a:t>
            </a:r>
            <a:endParaRPr>
              <a:solidFill>
                <a:schemeClr val="dk1"/>
              </a:solidFill>
            </a:endParaRPr>
          </a:p>
          <a:p>
            <a:pPr marL="457200" lvl="0" indent="-317182" algn="l" rtl="0">
              <a:lnSpc>
                <a:spcPct val="115000"/>
              </a:lnSpc>
              <a:spcBef>
                <a:spcPts val="0"/>
              </a:spcBef>
              <a:spcAft>
                <a:spcPts val="0"/>
              </a:spcAft>
              <a:buClr>
                <a:schemeClr val="dk1"/>
              </a:buClr>
              <a:buSzPct val="100000"/>
              <a:buAutoNum type="arabicPeriod" startAt="15"/>
            </a:pPr>
            <a:r>
              <a:rPr lang="en">
                <a:solidFill>
                  <a:schemeClr val="dk1"/>
                </a:solidFill>
              </a:rPr>
              <a:t>A. Klein, J. Andersson, B. A. Ardekani, J. Ashburner, B. Avants, M.-C. Chiang, G. E. Christensen, D. L. Collins, J. Gee, P. Hellier, J. H. Song, M. Jenkinson, C. Lepage, D. Rueckert, P. Thompson, T. Vercauteren, R. P. Woods, J. J. Mann, and R. V. Parsey, “Evaluation of 14 nonlinear deformation algorithms applied to human brain mri registration,” </a:t>
            </a:r>
            <a:r>
              <a:rPr lang="en" i="1">
                <a:solidFill>
                  <a:schemeClr val="dk1"/>
                </a:solidFill>
              </a:rPr>
              <a:t>NeuroImage</a:t>
            </a:r>
            <a:r>
              <a:rPr lang="en">
                <a:solidFill>
                  <a:schemeClr val="dk1"/>
                </a:solidFill>
              </a:rPr>
              <a:t>, vol. 46, no. 3, pp. 786–802, 2009.</a:t>
            </a:r>
            <a:endParaRPr>
              <a:solidFill>
                <a:schemeClr val="dk1"/>
              </a:solidFill>
            </a:endParaRPr>
          </a:p>
          <a:p>
            <a:pPr marL="457200" lvl="0" indent="-317182" algn="l" rtl="0">
              <a:lnSpc>
                <a:spcPct val="115000"/>
              </a:lnSpc>
              <a:spcBef>
                <a:spcPts val="0"/>
              </a:spcBef>
              <a:spcAft>
                <a:spcPts val="0"/>
              </a:spcAft>
              <a:buClr>
                <a:schemeClr val="dk1"/>
              </a:buClr>
              <a:buSzPct val="100000"/>
              <a:buAutoNum type="arabicPeriod" startAt="15"/>
            </a:pPr>
            <a:r>
              <a:rPr lang="en">
                <a:solidFill>
                  <a:schemeClr val="dk1"/>
                </a:solidFill>
              </a:rPr>
              <a:t>G. Christensen, X. Geng, J. Kuhl, J. Bruss, T. Grabowski, I. Pirwani, M. Vannier, J. Allen, and H. Damasio, “Introduction to the non-rigid image registration evaluation project (NIREP),” in </a:t>
            </a:r>
            <a:r>
              <a:rPr lang="en" i="1">
                <a:solidFill>
                  <a:schemeClr val="dk1"/>
                </a:solidFill>
              </a:rPr>
              <a:t>Proc. Int. Workshop Biomed. Image Registrat.</a:t>
            </a:r>
            <a:r>
              <a:rPr lang="en">
                <a:solidFill>
                  <a:schemeClr val="dk1"/>
                </a:solidFill>
              </a:rPr>
              <a:t>, 2006, pp. 128–135.</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t>Spatial transformations </a:t>
            </a:r>
            <a:r>
              <a:rPr lang="en" b="1" baseline="30000"/>
              <a:t>2</a:t>
            </a:r>
            <a:endParaRPr b="1" baseline="30000"/>
          </a:p>
        </p:txBody>
      </p:sp>
      <p:pic>
        <p:nvPicPr>
          <p:cNvPr id="86" name="Google Shape;86;p17"/>
          <p:cNvPicPr preferRelativeResize="0"/>
          <p:nvPr/>
        </p:nvPicPr>
        <p:blipFill>
          <a:blip r:embed="rId3">
            <a:alphaModFix/>
          </a:blip>
          <a:stretch>
            <a:fillRect/>
          </a:stretch>
        </p:blipFill>
        <p:spPr>
          <a:xfrm>
            <a:off x="1418925" y="1017725"/>
            <a:ext cx="5994151" cy="3856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Image registration: classification</a:t>
            </a:r>
            <a:endParaRPr b="1"/>
          </a:p>
        </p:txBody>
      </p:sp>
      <p:sp>
        <p:nvSpPr>
          <p:cNvPr id="92" name="Google Shape;92;p18"/>
          <p:cNvSpPr txBox="1">
            <a:spLocks noGrp="1"/>
          </p:cNvSpPr>
          <p:nvPr>
            <p:ph type="body" idx="1"/>
          </p:nvPr>
        </p:nvSpPr>
        <p:spPr>
          <a:xfrm>
            <a:off x="311700" y="1152475"/>
            <a:ext cx="8520600" cy="3736500"/>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0"/>
              </a:spcAft>
              <a:buNone/>
            </a:pPr>
            <a:r>
              <a:rPr lang="en">
                <a:solidFill>
                  <a:schemeClr val="dk1"/>
                </a:solidFill>
              </a:rPr>
              <a:t>According to the manner of image acquisition the application of Image Registration can be segregated into the following groups:</a:t>
            </a:r>
            <a:r>
              <a:rPr lang="en" baseline="30000">
                <a:solidFill>
                  <a:schemeClr val="dk1"/>
                </a:solidFill>
              </a:rPr>
              <a:t>15</a:t>
            </a:r>
            <a:endParaRPr baseline="30000">
              <a:solidFill>
                <a:schemeClr val="dk1"/>
              </a:solidFill>
            </a:endParaRPr>
          </a:p>
          <a:p>
            <a:pPr marL="457200" lvl="0" indent="-342900" algn="just" rtl="0">
              <a:spcBef>
                <a:spcPts val="1200"/>
              </a:spcBef>
              <a:spcAft>
                <a:spcPts val="0"/>
              </a:spcAft>
              <a:buClr>
                <a:schemeClr val="dk1"/>
              </a:buClr>
              <a:buSzPts val="1800"/>
              <a:buAutoNum type="arabicPeriod"/>
            </a:pPr>
            <a:r>
              <a:rPr lang="en" b="1">
                <a:solidFill>
                  <a:schemeClr val="dk1"/>
                </a:solidFill>
              </a:rPr>
              <a:t>Multi-view Analysis</a:t>
            </a:r>
            <a:r>
              <a:rPr lang="en">
                <a:solidFill>
                  <a:schemeClr val="dk1"/>
                </a:solidFill>
              </a:rPr>
              <a:t>: Images of the similar object or scene are captured from multiple viewpoints to gain a better representation of the scanned object or scene.</a:t>
            </a:r>
            <a:endParaRPr>
              <a:solidFill>
                <a:schemeClr val="dk1"/>
              </a:solidFill>
            </a:endParaRPr>
          </a:p>
          <a:p>
            <a:pPr marL="457200" lvl="0" indent="-342900" algn="just" rtl="0">
              <a:spcBef>
                <a:spcPts val="0"/>
              </a:spcBef>
              <a:spcAft>
                <a:spcPts val="0"/>
              </a:spcAft>
              <a:buClr>
                <a:schemeClr val="dk1"/>
              </a:buClr>
              <a:buSzPts val="1800"/>
              <a:buAutoNum type="arabicPeriod"/>
            </a:pPr>
            <a:r>
              <a:rPr lang="en" b="1">
                <a:solidFill>
                  <a:schemeClr val="dk1"/>
                </a:solidFill>
              </a:rPr>
              <a:t>Multi-temporal Analysis</a:t>
            </a:r>
            <a:r>
              <a:rPr lang="en">
                <a:solidFill>
                  <a:schemeClr val="dk1"/>
                </a:solidFill>
              </a:rPr>
              <a:t>: Images of the same object/ scene are captured at various times usually under dissimilar conditions to notice changes in the object/ scene which emerged between the successive images acquisitions.</a:t>
            </a:r>
            <a:endParaRPr>
              <a:solidFill>
                <a:schemeClr val="dk1"/>
              </a:solidFill>
            </a:endParaRPr>
          </a:p>
          <a:p>
            <a:pPr marL="457200" lvl="0" indent="-342900" algn="just" rtl="0">
              <a:spcBef>
                <a:spcPts val="0"/>
              </a:spcBef>
              <a:spcAft>
                <a:spcPts val="0"/>
              </a:spcAft>
              <a:buClr>
                <a:schemeClr val="dk1"/>
              </a:buClr>
              <a:buSzPts val="1800"/>
              <a:buAutoNum type="arabicPeriod"/>
            </a:pPr>
            <a:r>
              <a:rPr lang="en" b="1">
                <a:solidFill>
                  <a:schemeClr val="dk1"/>
                </a:solidFill>
              </a:rPr>
              <a:t>Multi-modal Analysis</a:t>
            </a:r>
            <a:r>
              <a:rPr lang="en">
                <a:solidFill>
                  <a:schemeClr val="dk1"/>
                </a:solidFill>
              </a:rPr>
              <a:t>: Different sensors are used to acquire the images of the same object/scene to merge the information obtained from various sources to obtain the details of the object/scene. </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Algorithm classification </a:t>
            </a:r>
            <a:r>
              <a:rPr lang="en" b="1" baseline="30000"/>
              <a:t>1</a:t>
            </a:r>
            <a:endParaRPr b="1" baseline="30000"/>
          </a:p>
        </p:txBody>
      </p:sp>
      <p:sp>
        <p:nvSpPr>
          <p:cNvPr id="98" name="Google Shape;98;p19"/>
          <p:cNvSpPr txBox="1">
            <a:spLocks noGrp="1"/>
          </p:cNvSpPr>
          <p:nvPr>
            <p:ph type="body" idx="1"/>
          </p:nvPr>
        </p:nvSpPr>
        <p:spPr>
          <a:xfrm>
            <a:off x="311700" y="1340525"/>
            <a:ext cx="8520600" cy="3639000"/>
          </a:xfrm>
          <a:prstGeom prst="rect">
            <a:avLst/>
          </a:prstGeom>
        </p:spPr>
        <p:txBody>
          <a:bodyPr spcFirstLastPara="1" wrap="square" lIns="91425" tIns="91425" rIns="91425" bIns="91425" anchor="t" anchorCtr="0">
            <a:noAutofit/>
          </a:bodyPr>
          <a:lstStyle/>
          <a:p>
            <a:pPr marL="457200" lvl="0" indent="-340677" algn="just" rtl="0">
              <a:lnSpc>
                <a:spcPct val="115000"/>
              </a:lnSpc>
              <a:spcBef>
                <a:spcPts val="0"/>
              </a:spcBef>
              <a:spcAft>
                <a:spcPts val="0"/>
              </a:spcAft>
              <a:buClr>
                <a:srgbClr val="000000"/>
              </a:buClr>
              <a:buSzPts val="1765"/>
              <a:buChar char="●"/>
            </a:pPr>
            <a:r>
              <a:rPr lang="en" sz="1765" b="1">
                <a:solidFill>
                  <a:srgbClr val="000000"/>
                </a:solidFill>
              </a:rPr>
              <a:t>Feature based:</a:t>
            </a:r>
            <a:endParaRPr sz="1765" b="1">
              <a:solidFill>
                <a:srgbClr val="000000"/>
              </a:solidFill>
            </a:endParaRPr>
          </a:p>
          <a:p>
            <a:pPr marL="914400" lvl="0" indent="-340677" algn="just" rtl="0">
              <a:lnSpc>
                <a:spcPct val="115000"/>
              </a:lnSpc>
              <a:spcBef>
                <a:spcPts val="0"/>
              </a:spcBef>
              <a:spcAft>
                <a:spcPts val="0"/>
              </a:spcAft>
              <a:buClr>
                <a:srgbClr val="000000"/>
              </a:buClr>
              <a:buSzPts val="1765"/>
              <a:buChar char="-"/>
            </a:pPr>
            <a:r>
              <a:rPr lang="en" sz="1765">
                <a:solidFill>
                  <a:srgbClr val="000000"/>
                </a:solidFill>
              </a:rPr>
              <a:t>Establishing correspondence between image features such as points, lines, and contours</a:t>
            </a:r>
            <a:r>
              <a:rPr lang="en" sz="1050">
                <a:solidFill>
                  <a:srgbClr val="202122"/>
                </a:solidFill>
                <a:highlight>
                  <a:srgbClr val="FFFFFF"/>
                </a:highlight>
                <a:latin typeface="Arial"/>
                <a:ea typeface="Arial"/>
                <a:cs typeface="Arial"/>
                <a:sym typeface="Arial"/>
              </a:rPr>
              <a:t>.</a:t>
            </a:r>
            <a:r>
              <a:rPr lang="en" sz="1765">
                <a:solidFill>
                  <a:srgbClr val="000000"/>
                </a:solidFill>
              </a:rPr>
              <a:t> </a:t>
            </a:r>
            <a:endParaRPr sz="1765">
              <a:solidFill>
                <a:srgbClr val="000000"/>
              </a:solidFill>
            </a:endParaRPr>
          </a:p>
          <a:p>
            <a:pPr marL="914400" lvl="0" indent="-340677" algn="just" rtl="0">
              <a:lnSpc>
                <a:spcPct val="115000"/>
              </a:lnSpc>
              <a:spcBef>
                <a:spcPts val="0"/>
              </a:spcBef>
              <a:spcAft>
                <a:spcPts val="0"/>
              </a:spcAft>
              <a:buClr>
                <a:srgbClr val="000000"/>
              </a:buClr>
              <a:buSzPts val="1765"/>
              <a:buChar char="-"/>
            </a:pPr>
            <a:r>
              <a:rPr lang="en" sz="1765">
                <a:solidFill>
                  <a:srgbClr val="000000"/>
                </a:solidFill>
              </a:rPr>
              <a:t>Determining a geometrical transformation to map the target images to the reference image.</a:t>
            </a:r>
            <a:endParaRPr sz="1765">
              <a:solidFill>
                <a:srgbClr val="000000"/>
              </a:solidFill>
            </a:endParaRPr>
          </a:p>
          <a:p>
            <a:pPr marL="457200" lvl="0" indent="-375920" algn="just" rtl="0">
              <a:lnSpc>
                <a:spcPct val="115000"/>
              </a:lnSpc>
              <a:spcBef>
                <a:spcPts val="0"/>
              </a:spcBef>
              <a:spcAft>
                <a:spcPts val="0"/>
              </a:spcAft>
              <a:buClr>
                <a:srgbClr val="000000"/>
              </a:buClr>
              <a:buSzPts val="2320"/>
              <a:buChar char="●"/>
            </a:pPr>
            <a:r>
              <a:rPr lang="en" sz="1765" b="1">
                <a:solidFill>
                  <a:srgbClr val="000000"/>
                </a:solidFill>
              </a:rPr>
              <a:t>Intensity-based:</a:t>
            </a:r>
            <a:endParaRPr sz="1765">
              <a:solidFill>
                <a:srgbClr val="000000"/>
              </a:solidFill>
            </a:endParaRPr>
          </a:p>
          <a:p>
            <a:pPr marL="914400" lvl="0" indent="-340677" algn="just" rtl="0">
              <a:lnSpc>
                <a:spcPct val="115000"/>
              </a:lnSpc>
              <a:spcBef>
                <a:spcPts val="0"/>
              </a:spcBef>
              <a:spcAft>
                <a:spcPts val="0"/>
              </a:spcAft>
              <a:buClr>
                <a:srgbClr val="000000"/>
              </a:buClr>
              <a:buSzPts val="1765"/>
              <a:buChar char="-"/>
            </a:pPr>
            <a:r>
              <a:rPr lang="en" sz="1765">
                <a:solidFill>
                  <a:srgbClr val="000000"/>
                </a:solidFill>
              </a:rPr>
              <a:t>Compare intensity patterns in images via correlation metrics.</a:t>
            </a:r>
            <a:endParaRPr sz="1765">
              <a:solidFill>
                <a:srgbClr val="000000"/>
              </a:solidFill>
            </a:endParaRPr>
          </a:p>
          <a:p>
            <a:pPr marL="914400" lvl="0" indent="-340677" algn="just" rtl="0">
              <a:lnSpc>
                <a:spcPct val="115000"/>
              </a:lnSpc>
              <a:spcBef>
                <a:spcPts val="0"/>
              </a:spcBef>
              <a:spcAft>
                <a:spcPts val="0"/>
              </a:spcAft>
              <a:buClr>
                <a:srgbClr val="000000"/>
              </a:buClr>
              <a:buSzPts val="1765"/>
              <a:buChar char="-"/>
            </a:pPr>
            <a:r>
              <a:rPr lang="en" sz="1765">
                <a:solidFill>
                  <a:srgbClr val="000000"/>
                </a:solidFill>
              </a:rPr>
              <a:t>Find a geometrical transformation to map the target images to the reference image.</a:t>
            </a:r>
            <a:endParaRPr sz="1765">
              <a:solidFill>
                <a:srgbClr val="000000"/>
              </a:solidFill>
            </a:endParaRPr>
          </a:p>
          <a:p>
            <a:pPr marL="1371600" lvl="0" indent="0" algn="l" rtl="0">
              <a:lnSpc>
                <a:spcPct val="115000"/>
              </a:lnSpc>
              <a:spcBef>
                <a:spcPts val="0"/>
              </a:spcBef>
              <a:spcAft>
                <a:spcPts val="0"/>
              </a:spcAft>
              <a:buNone/>
            </a:pPr>
            <a:endParaRPr sz="1050">
              <a:solidFill>
                <a:srgbClr val="202122"/>
              </a:solidFill>
              <a:highlight>
                <a:srgbClr val="FFFFFF"/>
              </a:highlight>
              <a:latin typeface="Arial"/>
              <a:ea typeface="Arial"/>
              <a:cs typeface="Arial"/>
              <a:sym typeface="Arial"/>
            </a:endParaRPr>
          </a:p>
          <a:p>
            <a:pPr marL="0" lvl="0" indent="0" algn="l" rtl="0">
              <a:lnSpc>
                <a:spcPct val="115000"/>
              </a:lnSpc>
              <a:spcBef>
                <a:spcPts val="0"/>
              </a:spcBef>
              <a:spcAft>
                <a:spcPts val="0"/>
              </a:spcAft>
              <a:buSzPts val="1018"/>
              <a:buNone/>
            </a:pPr>
            <a:endParaRPr sz="1665">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Steps involved in feature based image registration</a:t>
            </a:r>
            <a:r>
              <a:rPr lang="en" b="1" baseline="30000"/>
              <a:t>15</a:t>
            </a:r>
            <a:endParaRPr b="1" baseline="30000"/>
          </a:p>
        </p:txBody>
      </p:sp>
      <p:pic>
        <p:nvPicPr>
          <p:cNvPr id="104" name="Google Shape;104;p20"/>
          <p:cNvPicPr preferRelativeResize="0"/>
          <p:nvPr/>
        </p:nvPicPr>
        <p:blipFill>
          <a:blip r:embed="rId3">
            <a:alphaModFix/>
          </a:blip>
          <a:stretch>
            <a:fillRect/>
          </a:stretch>
        </p:blipFill>
        <p:spPr>
          <a:xfrm>
            <a:off x="1249150" y="1196725"/>
            <a:ext cx="6645700" cy="3551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Steps involved in feature based image registration</a:t>
            </a:r>
            <a:endParaRPr b="1" baseline="30000"/>
          </a:p>
          <a:p>
            <a:pPr marL="0" lvl="0" indent="0" algn="l" rtl="0">
              <a:spcBef>
                <a:spcPts val="0"/>
              </a:spcBef>
              <a:spcAft>
                <a:spcPts val="0"/>
              </a:spcAft>
              <a:buNone/>
            </a:pPr>
            <a:endParaRPr/>
          </a:p>
        </p:txBody>
      </p:sp>
      <p:sp>
        <p:nvSpPr>
          <p:cNvPr id="110" name="Google Shape;110;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just" rtl="0">
              <a:spcBef>
                <a:spcPts val="0"/>
              </a:spcBef>
              <a:spcAft>
                <a:spcPts val="0"/>
              </a:spcAft>
              <a:buClr>
                <a:schemeClr val="dk1"/>
              </a:buClr>
              <a:buSzPts val="1800"/>
              <a:buAutoNum type="arabicPeriod"/>
            </a:pPr>
            <a:r>
              <a:rPr lang="en" b="1">
                <a:solidFill>
                  <a:schemeClr val="dk1"/>
                </a:solidFill>
              </a:rPr>
              <a:t>Feature detection</a:t>
            </a:r>
            <a:r>
              <a:rPr lang="en">
                <a:solidFill>
                  <a:schemeClr val="dk1"/>
                </a:solidFill>
              </a:rPr>
              <a:t>: Features must be easily detectable, physically interpretable and identifiable. The feature set of the reference image must be sharing sufficient common features with the non-aligned image(s). The algorithm for detection should be robust enough to be able to detect the same features in all projections of the scene without being affected by any specific image deformation or degradation.</a:t>
            </a:r>
            <a:r>
              <a:rPr lang="en" baseline="30000">
                <a:solidFill>
                  <a:schemeClr val="dk1"/>
                </a:solidFill>
              </a:rPr>
              <a:t>15</a:t>
            </a:r>
            <a:endParaRPr baseline="30000">
              <a:solidFill>
                <a:schemeClr val="dk1"/>
              </a:solidFill>
            </a:endParaRPr>
          </a:p>
          <a:p>
            <a:pPr marL="457200" lvl="0" indent="-342900" algn="just" rtl="0">
              <a:spcBef>
                <a:spcPts val="0"/>
              </a:spcBef>
              <a:spcAft>
                <a:spcPts val="0"/>
              </a:spcAft>
              <a:buClr>
                <a:schemeClr val="dk1"/>
              </a:buClr>
              <a:buSzPts val="1800"/>
              <a:buAutoNum type="arabicPeriod"/>
            </a:pPr>
            <a:r>
              <a:rPr lang="en" b="1">
                <a:solidFill>
                  <a:schemeClr val="dk1"/>
                </a:solidFill>
              </a:rPr>
              <a:t>Feature matching</a:t>
            </a:r>
            <a:r>
              <a:rPr lang="en">
                <a:solidFill>
                  <a:schemeClr val="dk1"/>
                </a:solidFill>
              </a:rPr>
              <a:t>: This step essentially establishes the correspondence between the features detected in the non-aligned sensed image and those detected in the reference image. The feature descriptors must remain unchanged in spite of any degradations and concurrently discriminate among diverse features while remaining unaffected by noise.</a:t>
            </a:r>
            <a:r>
              <a:rPr lang="en" baseline="30000">
                <a:solidFill>
                  <a:schemeClr val="dk1"/>
                </a:solidFill>
              </a:rPr>
              <a:t>15</a:t>
            </a:r>
            <a:endParaRPr baseline="30000">
              <a:solidFill>
                <a:schemeClr val="dk1"/>
              </a:solidFill>
            </a:endParaRP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225657fb-05b8-4500-b957-8b1775a0f63b">
      <UserInfo>
        <DisplayName>Ojaswa Sharma</DisplayName>
        <AccountId>6</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38ADABF95DA1D4081C66783E2664973" ma:contentTypeVersion="8" ma:contentTypeDescription="Create a new document." ma:contentTypeScope="" ma:versionID="1916bbd763a8af7b4951163c05f2367f">
  <xsd:schema xmlns:xsd="http://www.w3.org/2001/XMLSchema" xmlns:xs="http://www.w3.org/2001/XMLSchema" xmlns:p="http://schemas.microsoft.com/office/2006/metadata/properties" xmlns:ns2="65f5b674-02e0-4d8d-9097-b4f0da56e8c8" xmlns:ns3="225657fb-05b8-4500-b957-8b1775a0f63b" targetNamespace="http://schemas.microsoft.com/office/2006/metadata/properties" ma:root="true" ma:fieldsID="46363e246bb9a3619c911cce81199d82" ns2:_="" ns3:_="">
    <xsd:import namespace="65f5b674-02e0-4d8d-9097-b4f0da56e8c8"/>
    <xsd:import namespace="225657fb-05b8-4500-b957-8b1775a0f63b"/>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5f5b674-02e0-4d8d-9097-b4f0da56e8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25657fb-05b8-4500-b957-8b1775a0f63b"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651850-FC4C-4343-BF53-ED83BE31BA37}">
  <ds:schemaRefs>
    <ds:schemaRef ds:uri="http://schemas.microsoft.com/sharepoint/v3/contenttype/forms"/>
  </ds:schemaRefs>
</ds:datastoreItem>
</file>

<file path=customXml/itemProps2.xml><?xml version="1.0" encoding="utf-8"?>
<ds:datastoreItem xmlns:ds="http://schemas.openxmlformats.org/officeDocument/2006/customXml" ds:itemID="{124C82E9-B754-49B3-9739-8BDFBE630F7F}">
  <ds:schemaRefs>
    <ds:schemaRef ds:uri="http://schemas.microsoft.com/office/2006/metadata/properties"/>
    <ds:schemaRef ds:uri="http://schemas.microsoft.com/office/infopath/2007/PartnerControls"/>
    <ds:schemaRef ds:uri="225657fb-05b8-4500-b957-8b1775a0f63b"/>
  </ds:schemaRefs>
</ds:datastoreItem>
</file>

<file path=customXml/itemProps3.xml><?xml version="1.0" encoding="utf-8"?>
<ds:datastoreItem xmlns:ds="http://schemas.openxmlformats.org/officeDocument/2006/customXml" ds:itemID="{9E1BFB33-2BDF-48EA-A49B-996A00D0240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5f5b674-02e0-4d8d-9097-b4f0da56e8c8"/>
    <ds:schemaRef ds:uri="225657fb-05b8-4500-b957-8b1775a0f63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45</Slides>
  <Notes>45</Notes>
  <HiddenSlides>0</HiddenSlide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Spearmint</vt:lpstr>
      <vt:lpstr>Deformable Image registration</vt:lpstr>
      <vt:lpstr>Contents</vt:lpstr>
      <vt:lpstr>Image registration</vt:lpstr>
      <vt:lpstr>Spatial transformations</vt:lpstr>
      <vt:lpstr>Spatial transformations 2</vt:lpstr>
      <vt:lpstr>Image registration: classification</vt:lpstr>
      <vt:lpstr>Algorithm classification 1</vt:lpstr>
      <vt:lpstr>Steps involved in feature based image registration15</vt:lpstr>
      <vt:lpstr>Steps involved in feature based image registration </vt:lpstr>
      <vt:lpstr>Steps involved in feature based image registration </vt:lpstr>
      <vt:lpstr>Steps involved in feature based image registration </vt:lpstr>
      <vt:lpstr>Criteria to choose an image registration technique</vt:lpstr>
      <vt:lpstr>Methods of image registration</vt:lpstr>
      <vt:lpstr>Performance analysis</vt:lpstr>
      <vt:lpstr>Correlation Coefficient (CC)15 </vt:lpstr>
      <vt:lpstr>Correlation based methods15</vt:lpstr>
      <vt:lpstr>Mutual Information (MI)15</vt:lpstr>
      <vt:lpstr>Mutual Information Based Methods15 </vt:lpstr>
      <vt:lpstr>Rigid versus non-rigid image registration</vt:lpstr>
      <vt:lpstr>Deformable image registration</vt:lpstr>
      <vt:lpstr>Deformable image registration</vt:lpstr>
      <vt:lpstr>Main objective3</vt:lpstr>
      <vt:lpstr>Existence of solution for objective function</vt:lpstr>
      <vt:lpstr>Image registration algorithm: components3</vt:lpstr>
      <vt:lpstr>Deformation models</vt:lpstr>
      <vt:lpstr>Classification of deformation models3</vt:lpstr>
      <vt:lpstr>Viscous fluid flow models3</vt:lpstr>
      <vt:lpstr>Multimodal registration with fluid deformation models4</vt:lpstr>
      <vt:lpstr>Diffusion models and Demon’s algorithm</vt:lpstr>
      <vt:lpstr>Diffusion models and Demon’s algorithm5</vt:lpstr>
      <vt:lpstr>Diffusion models and Demon’s algorithm3 </vt:lpstr>
      <vt:lpstr>Demon’s algorithm: literature review3</vt:lpstr>
      <vt:lpstr>Demon’s algorithm: literature review3 </vt:lpstr>
      <vt:lpstr>Free form deformations (FFDs)3</vt:lpstr>
      <vt:lpstr>Free form deformations (FFDs) </vt:lpstr>
      <vt:lpstr>Matching criteria</vt:lpstr>
      <vt:lpstr>Matching criteria3</vt:lpstr>
      <vt:lpstr>Optimization methods3</vt:lpstr>
      <vt:lpstr>Optimization methods</vt:lpstr>
      <vt:lpstr>Optimization methods</vt:lpstr>
      <vt:lpstr>Difficulty in evaluation of registration methods3</vt:lpstr>
      <vt:lpstr>Deformable image registration using python libraries</vt:lpstr>
      <vt:lpstr>References</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Deformable Image registration</dc:title>
  <cp:revision>5</cp:revision>
  <dcterms:modified xsi:type="dcterms:W3CDTF">2021-06-10T15:58:07Z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0x010100538ADABF95DA1D4081C66783E2664973</vt:lpwstr>
  </property>
</Properties>
</file>